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3"/>
  </p:notesMasterIdLst>
  <p:handoutMasterIdLst>
    <p:handoutMasterId r:id="rId154"/>
  </p:handoutMasterIdLst>
  <p:sldIdLst>
    <p:sldId id="256" r:id="rId2"/>
    <p:sldId id="511" r:id="rId3"/>
    <p:sldId id="500" r:id="rId4"/>
    <p:sldId id="289" r:id="rId5"/>
    <p:sldId id="315" r:id="rId6"/>
    <p:sldId id="264" r:id="rId7"/>
    <p:sldId id="316" r:id="rId8"/>
    <p:sldId id="318" r:id="rId9"/>
    <p:sldId id="262" r:id="rId10"/>
    <p:sldId id="322" r:id="rId11"/>
    <p:sldId id="317" r:id="rId12"/>
    <p:sldId id="319" r:id="rId13"/>
    <p:sldId id="320" r:id="rId14"/>
    <p:sldId id="323" r:id="rId15"/>
    <p:sldId id="321" r:id="rId16"/>
    <p:sldId id="505" r:id="rId17"/>
    <p:sldId id="361" r:id="rId18"/>
    <p:sldId id="362" r:id="rId19"/>
    <p:sldId id="382" r:id="rId20"/>
    <p:sldId id="383" r:id="rId21"/>
    <p:sldId id="384" r:id="rId22"/>
    <p:sldId id="385" r:id="rId23"/>
    <p:sldId id="386" r:id="rId24"/>
    <p:sldId id="387" r:id="rId25"/>
    <p:sldId id="374" r:id="rId26"/>
    <p:sldId id="380" r:id="rId27"/>
    <p:sldId id="379" r:id="rId28"/>
    <p:sldId id="399" r:id="rId29"/>
    <p:sldId id="381" r:id="rId30"/>
    <p:sldId id="398" r:id="rId31"/>
    <p:sldId id="396" r:id="rId32"/>
    <p:sldId id="397" r:id="rId33"/>
    <p:sldId id="388" r:id="rId34"/>
    <p:sldId id="389" r:id="rId35"/>
    <p:sldId id="501" r:id="rId36"/>
    <p:sldId id="502" r:id="rId37"/>
    <p:sldId id="503" r:id="rId38"/>
    <p:sldId id="504" r:id="rId39"/>
    <p:sldId id="401" r:id="rId40"/>
    <p:sldId id="400" r:id="rId41"/>
    <p:sldId id="395" r:id="rId42"/>
    <p:sldId id="378" r:id="rId43"/>
    <p:sldId id="506" r:id="rId44"/>
    <p:sldId id="257" r:id="rId45"/>
    <p:sldId id="258" r:id="rId46"/>
    <p:sldId id="273" r:id="rId47"/>
    <p:sldId id="259" r:id="rId48"/>
    <p:sldId id="272" r:id="rId49"/>
    <p:sldId id="274" r:id="rId50"/>
    <p:sldId id="507" r:id="rId51"/>
    <p:sldId id="263" r:id="rId52"/>
    <p:sldId id="275" r:id="rId53"/>
    <p:sldId id="508" r:id="rId54"/>
    <p:sldId id="509" r:id="rId55"/>
    <p:sldId id="265" r:id="rId56"/>
    <p:sldId id="278" r:id="rId57"/>
    <p:sldId id="267" r:id="rId58"/>
    <p:sldId id="281" r:id="rId59"/>
    <p:sldId id="280" r:id="rId60"/>
    <p:sldId id="268" r:id="rId61"/>
    <p:sldId id="285" r:id="rId62"/>
    <p:sldId id="284" r:id="rId63"/>
    <p:sldId id="282" r:id="rId64"/>
    <p:sldId id="283" r:id="rId65"/>
    <p:sldId id="279" r:id="rId66"/>
    <p:sldId id="286" r:id="rId67"/>
    <p:sldId id="510" r:id="rId68"/>
    <p:sldId id="360" r:id="rId69"/>
    <p:sldId id="497" r:id="rId70"/>
    <p:sldId id="498" r:id="rId71"/>
    <p:sldId id="499" r:id="rId72"/>
    <p:sldId id="277" r:id="rId73"/>
    <p:sldId id="307" r:id="rId74"/>
    <p:sldId id="393" r:id="rId75"/>
    <p:sldId id="434" r:id="rId76"/>
    <p:sldId id="480" r:id="rId77"/>
    <p:sldId id="436" r:id="rId78"/>
    <p:sldId id="390" r:id="rId79"/>
    <p:sldId id="461" r:id="rId80"/>
    <p:sldId id="394" r:id="rId81"/>
    <p:sldId id="411" r:id="rId82"/>
    <p:sldId id="412" r:id="rId83"/>
    <p:sldId id="413" r:id="rId84"/>
    <p:sldId id="441" r:id="rId85"/>
    <p:sldId id="442" r:id="rId86"/>
    <p:sldId id="443" r:id="rId87"/>
    <p:sldId id="444" r:id="rId88"/>
    <p:sldId id="445" r:id="rId89"/>
    <p:sldId id="446" r:id="rId90"/>
    <p:sldId id="447" r:id="rId91"/>
    <p:sldId id="448" r:id="rId92"/>
    <p:sldId id="449" r:id="rId93"/>
    <p:sldId id="450" r:id="rId94"/>
    <p:sldId id="451" r:id="rId95"/>
    <p:sldId id="452" r:id="rId96"/>
    <p:sldId id="453" r:id="rId97"/>
    <p:sldId id="454" r:id="rId98"/>
    <p:sldId id="455" r:id="rId99"/>
    <p:sldId id="456" r:id="rId100"/>
    <p:sldId id="457" r:id="rId101"/>
    <p:sldId id="458" r:id="rId102"/>
    <p:sldId id="459" r:id="rId103"/>
    <p:sldId id="460" r:id="rId104"/>
    <p:sldId id="462" r:id="rId105"/>
    <p:sldId id="494" r:id="rId106"/>
    <p:sldId id="487" r:id="rId107"/>
    <p:sldId id="488" r:id="rId108"/>
    <p:sldId id="489" r:id="rId109"/>
    <p:sldId id="490" r:id="rId110"/>
    <p:sldId id="491" r:id="rId111"/>
    <p:sldId id="492" r:id="rId112"/>
    <p:sldId id="493" r:id="rId113"/>
    <p:sldId id="481" r:id="rId114"/>
    <p:sldId id="392" r:id="rId115"/>
    <p:sldId id="440" r:id="rId116"/>
    <p:sldId id="439" r:id="rId117"/>
    <p:sldId id="391" r:id="rId118"/>
    <p:sldId id="478" r:id="rId119"/>
    <p:sldId id="422" r:id="rId120"/>
    <p:sldId id="423" r:id="rId121"/>
    <p:sldId id="424" r:id="rId122"/>
    <p:sldId id="425" r:id="rId123"/>
    <p:sldId id="426" r:id="rId124"/>
    <p:sldId id="463" r:id="rId125"/>
    <p:sldId id="427" r:id="rId126"/>
    <p:sldId id="464" r:id="rId127"/>
    <p:sldId id="465" r:id="rId128"/>
    <p:sldId id="466" r:id="rId129"/>
    <p:sldId id="467" r:id="rId130"/>
    <p:sldId id="468" r:id="rId131"/>
    <p:sldId id="469" r:id="rId132"/>
    <p:sldId id="470" r:id="rId133"/>
    <p:sldId id="471" r:id="rId134"/>
    <p:sldId id="472" r:id="rId135"/>
    <p:sldId id="473" r:id="rId136"/>
    <p:sldId id="474" r:id="rId137"/>
    <p:sldId id="475" r:id="rId138"/>
    <p:sldId id="476" r:id="rId139"/>
    <p:sldId id="477" r:id="rId140"/>
    <p:sldId id="479" r:id="rId141"/>
    <p:sldId id="495" r:id="rId142"/>
    <p:sldId id="483" r:id="rId143"/>
    <p:sldId id="484" r:id="rId144"/>
    <p:sldId id="485" r:id="rId145"/>
    <p:sldId id="496" r:id="rId146"/>
    <p:sldId id="486" r:id="rId147"/>
    <p:sldId id="437" r:id="rId148"/>
    <p:sldId id="435" r:id="rId149"/>
    <p:sldId id="438" r:id="rId150"/>
    <p:sldId id="482" r:id="rId151"/>
    <p:sldId id="276" r:id="rId152"/>
  </p:sldIdLst>
  <p:sldSz cx="12192000" cy="6858000"/>
  <p:notesSz cx="6858000" cy="9144000"/>
  <p:embeddedFontLst>
    <p:embeddedFont>
      <p:font typeface="微軟正黑體" panose="020B0604030504040204" pitchFamily="34" charset="-120"/>
      <p:regular r:id="rId155"/>
      <p:bold r:id="rId156"/>
    </p:embeddedFont>
    <p:embeddedFont>
      <p:font typeface="微軟正黑體" panose="020B0604030504040204" pitchFamily="34" charset="-120"/>
      <p:regular r:id="rId155"/>
      <p:bold r:id="rId156"/>
    </p:embeddedFont>
    <p:embeddedFont>
      <p:font typeface="Calibri" panose="020F0502020204030204" pitchFamily="34" charset="0"/>
      <p:regular r:id="rId157"/>
      <p:bold r:id="rId158"/>
      <p:italic r:id="rId159"/>
      <p:boldItalic r:id="rId160"/>
    </p:embeddedFont>
    <p:embeddedFont>
      <p:font typeface="Consolas" panose="020B0609020204030204" pitchFamily="49" charset="0"/>
      <p:regular r:id="rId161"/>
      <p:bold r:id="rId162"/>
      <p:italic r:id="rId163"/>
      <p:boldItalic r:id="rId164"/>
    </p:embeddedFont>
    <p:embeddedFont>
      <p:font typeface="Monaco" panose="00000400000000000000" pitchFamily="2" charset="0"/>
      <p:regular r:id="rId16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5186"/>
    <a:srgbClr val="DFB70B"/>
    <a:srgbClr val="4472C4"/>
    <a:srgbClr val="70406A"/>
    <a:srgbClr val="CC0000"/>
    <a:srgbClr val="F4C914"/>
    <a:srgbClr val="977C07"/>
    <a:srgbClr val="F5CA13"/>
    <a:srgbClr val="F6F3F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6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7.fntdata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0.fntdata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CC384F3-3354-49B5-9FB2-5003CE0215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3928598-C951-4F12-A1C2-5D2E26CADF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E4C83-8F64-4E29-91B9-0017BF1F34A9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45B1CF-C6B2-4C46-84FD-6EAF541AA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82A90D-28E7-43DA-B33D-CB116BFB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437D4-F5B2-4068-998F-6C4F4704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A45D3-9EDB-4B35-90F9-382768275B8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C78C7-0E09-422F-A949-E582D1091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0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4472F-7942-4448-B1F3-864347C8CA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50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4472F-7942-4448-B1F3-864347C8CA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B87A6-8B3D-429B-8F2E-01782DCE3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dirty="0"/>
              <a:t>按一下以編輯母片標題樣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343A09-1A04-4028-BA2C-C98585BB7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317D1-BFF9-4421-A46A-93FC5ED6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A6C6B8C-DB2D-4316-B006-C8D85BD4E23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524000" y="3521471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CCE8AA4-522C-4EB1-971E-3931AF6412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30952" b="29893"/>
          <a:stretch/>
        </p:blipFill>
        <p:spPr>
          <a:xfrm>
            <a:off x="11427417" y="6303891"/>
            <a:ext cx="764583" cy="3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75D2C-D79B-43F2-8C38-AC276A70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A1B8C0-29C1-4EB8-B015-A6E7B2E06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029988-6E18-4481-99ED-516887D5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4C9D97-6ACC-4A89-82FF-9ED0B649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6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159CE7-D887-49D7-A385-8DE2DF901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BDE4A0-B5DB-4B83-80F5-7E073656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17E0E-0028-4513-AB03-C3667ABC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413E9A-5871-4DD7-96FB-FFF0873F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36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E7398-53F8-49BB-AC5C-189C6FCE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45342-229F-4A39-8D5B-C051DB4C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 marL="685800" indent="-228600">
              <a:buFont typeface="微軟正黑體" panose="020B0604030504040204" pitchFamily="34" charset="-120"/>
              <a:buChar char="-"/>
              <a:defRPr sz="3200"/>
            </a:lvl2pPr>
            <a:lvl3pPr>
              <a:defRPr sz="2800"/>
            </a:lvl3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CCCD90-A681-452A-8E20-8F7F5C54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17F5B8-D67F-4132-BF01-5C79E30809A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8200" y="1554163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94075FE-947A-43ED-8BEF-29EB0E8CC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322871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1AC43-379A-4259-8495-8AE2D147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BF5005-F1A6-4448-8478-D0D324970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0931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5ECC15-34DF-49D7-B640-F5254FD9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52BD61-1DDD-49FB-AF6D-A64EA0DAD50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1850" y="4535686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F74A7EF0-4D44-4D66-AFC5-5711BEE25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425695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D6593-D730-4F0D-8131-F82FECF6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6AD425-FFA0-4BD7-9DAA-0A9699090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29B846-C36F-4AB5-B5C3-AFF6A5A19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2B959-45F3-4686-9109-D81DECB6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AED642-5723-4100-8F51-3A020591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8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5E793-29ED-4F52-8A72-F47E0654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EB8252-259F-4702-A60F-FB8BD4A04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F04AAC-3D99-4A4B-BC65-01A81021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7FF9DA-9D67-4067-8DF6-B0A00982E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29792DE-A5D1-4AD8-8033-F27876EB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341D40-06BC-46CE-B3FB-26960C41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9F49EF-88AE-4240-911E-E64FE211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99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C912B-D046-40C5-8994-8F4825C8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21ADCC-A8BF-4305-8FCB-E42883AD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983390-D983-469F-92B3-0FB55135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311577-74CC-480B-BC62-3C7DE02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A413EF-8CBB-4E3A-A1B3-BC0D71D2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32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8D31A-6860-4327-ADC2-879E175B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8AA78-38D4-4408-82E4-84667E93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C90444-56BB-4C3D-8867-E248858E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742781-B003-47CA-BA87-A593115E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E34C80-5C1A-4EC1-9AA9-D3A5937A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02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A8CB9-C3FC-44F6-A59F-696AC9C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D57401B-88D5-4358-B70C-00482349D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65C8D1-9846-4761-A31E-007DC878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8AE608-E16B-4519-899F-45220F09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A7A2DF-B5CC-4B17-BC44-6957DE2D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73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0597546-5ED0-4282-9109-BD9734F62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B28E0D-89FB-4A92-BBFE-EDFCD8BC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552B89-BA26-4DDE-A8CA-805DB272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571A9B-7025-4626-B816-04D8C6C70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30732C2F-983F-4884-9153-3D889E25B9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5288" y="6219031"/>
            <a:ext cx="38877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kumimoji="0" lang="en-US" altLang="zh-TW" sz="1200" b="1" i="1" dirty="0">
                <a:solidFill>
                  <a:srgbClr val="898989"/>
                </a:solidFill>
                <a:latin typeface="微軟正黑體" panose="020B0604030504040204" pitchFamily="34" charset="-120"/>
              </a:rPr>
              <a:t>Competitive  Programming</a:t>
            </a:r>
            <a:endParaRPr lang="en-US" altLang="zh-TW" sz="1200" dirty="0">
              <a:latin typeface="微軟正黑體" panose="020B0604030504040204" pitchFamily="34" charset="-120"/>
            </a:endParaRP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748ED93B-D013-498F-9761-B9D2E292E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288" y="6448425"/>
            <a:ext cx="237648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b="1" i="1" dirty="0">
                <a:solidFill>
                  <a:srgbClr val="898989"/>
                </a:solidFill>
              </a:rPr>
              <a:t>2019</a:t>
            </a:r>
            <a:r>
              <a:rPr lang="zh-TW" altLang="en-US" b="1" i="1" dirty="0">
                <a:solidFill>
                  <a:srgbClr val="898989"/>
                </a:solidFill>
              </a:rPr>
              <a:t>年</a:t>
            </a:r>
            <a:r>
              <a:rPr lang="en-US" altLang="zh-TW" b="1" i="1" dirty="0">
                <a:solidFill>
                  <a:srgbClr val="898989"/>
                </a:solidFill>
              </a:rPr>
              <a:t>2</a:t>
            </a:r>
            <a:r>
              <a:rPr lang="zh-TW" altLang="en-US" b="1" i="1" dirty="0">
                <a:solidFill>
                  <a:srgbClr val="898989"/>
                </a:solidFill>
              </a:rPr>
              <a:t>月</a:t>
            </a:r>
            <a:r>
              <a:rPr lang="en-US" altLang="zh-TW" b="1" i="1" dirty="0">
                <a:solidFill>
                  <a:srgbClr val="898989"/>
                </a:solidFill>
              </a:rPr>
              <a:t>27</a:t>
            </a:r>
            <a:r>
              <a:rPr lang="zh-TW" altLang="en-US" b="1" i="1" dirty="0">
                <a:solidFill>
                  <a:srgbClr val="898989"/>
                </a:solidFill>
              </a:rPr>
              <a:t>日星期三</a:t>
            </a:r>
            <a:endParaRPr lang="en-US" altLang="zh-TW" b="1" i="1" dirty="0">
              <a:solidFill>
                <a:srgbClr val="898989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CA2AC4-AFC6-49B8-B44E-114093D0F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FF26AE15-66AD-407A-9775-87F968DC142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Made by </a:t>
            </a:r>
            <a:r>
              <a:rPr lang="zh-TW" altLang="en-US"/>
              <a:t>培訓團隊群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155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TW" altLang="en-US" sz="36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32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s.com.tw/products/CN11019106" TargetMode="External"/><Relationship Id="rId2" Type="http://schemas.openxmlformats.org/officeDocument/2006/relationships/hyperlink" Target="https://www.books.com.tw/products/CN1112494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isces.ck.tp.edu.tw/~peng/index.php?year=2015" TargetMode="External"/><Relationship Id="rId4" Type="http://schemas.openxmlformats.org/officeDocument/2006/relationships/hyperlink" Target="https://www.csie.ntu.edu.tw/~sprout/algo2016/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116/11624.pdf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116/11624.pdf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116/11624.pdf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s/SJ7nxwRL4#%E7%AF%84%E4%BE%8B-UVa-OJ-11624-Fire%EF%BC%9A" TargetMode="External"/><Relationship Id="rId2" Type="http://schemas.openxmlformats.org/officeDocument/2006/relationships/hyperlink" Target="https://uva.onlinejudge.org/external/116/11624.pdf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8/879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cp.ccns.io/problem/z00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deforces.com/contest/1133/submission/51110556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AB24A-E99E-49D8-84E2-C381A7BF5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5657"/>
            <a:ext cx="8614788" cy="2253343"/>
          </a:xfrm>
        </p:spPr>
        <p:txBody>
          <a:bodyPr>
            <a:normAutofit/>
          </a:bodyPr>
          <a:lstStyle/>
          <a:p>
            <a:br>
              <a:rPr lang="en-US" altLang="zh-TW" sz="4400" dirty="0"/>
            </a:br>
            <a:r>
              <a:rPr lang="en-US" altLang="zh-TW" sz="4400" dirty="0"/>
              <a:t>Advanced </a:t>
            </a:r>
            <a:br>
              <a:rPr lang="en-US" altLang="zh-TW" sz="4400" dirty="0"/>
            </a:br>
            <a:r>
              <a:rPr lang="en-US" altLang="zh-TW" sz="4400" dirty="0"/>
              <a:t>Competitive Programming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36DEF2-AAE6-4D15-BCF8-A5DCB1235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21209"/>
          </a:xfrm>
        </p:spPr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r>
              <a:rPr lang="zh-TW" altLang="en-US" dirty="0"/>
              <a:t>國立成功大學</a:t>
            </a:r>
            <a:r>
              <a:rPr lang="en-US" altLang="zh-TW" dirty="0"/>
              <a:t>ACM-ICPC</a:t>
            </a:r>
            <a:r>
              <a:rPr lang="zh-TW" altLang="en-US" dirty="0"/>
              <a:t>程式競賽培訓隊</a:t>
            </a:r>
          </a:p>
          <a:p>
            <a:r>
              <a:rPr lang="en-US" altLang="zh-TW" dirty="0"/>
              <a:t>nckuacm@imslab.org</a:t>
            </a:r>
          </a:p>
          <a:p>
            <a:endParaRPr lang="en-US" altLang="zh-TW" dirty="0"/>
          </a:p>
          <a:p>
            <a:r>
              <a:rPr lang="en-US" altLang="zh-TW" dirty="0"/>
              <a:t>Department of Computer Science and Information Engineering</a:t>
            </a:r>
          </a:p>
          <a:p>
            <a:r>
              <a:rPr lang="en-US" altLang="zh-TW" dirty="0"/>
              <a:t>National Cheng Kung University</a:t>
            </a:r>
          </a:p>
          <a:p>
            <a:r>
              <a:rPr lang="en-US" altLang="zh-TW" dirty="0"/>
              <a:t>Tainan, Taiwan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135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err="1"/>
              <a:t>getline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cin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sz="4800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ignore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sz="4800" dirty="0">
                <a:latin typeface="Consolas" panose="020B0609020204030204" pitchFamily="49" charset="0"/>
              </a:rPr>
              <a:t> </a:t>
            </a:r>
            <a:endParaRPr lang="en-US" altLang="ja-JP" sz="4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ja-JP" altLang="ja-JP" sz="4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ja-JP" altLang="ja-JP" sz="48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4800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getline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cin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en-US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str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))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sz="4800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sz="48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en-US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str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sz="4800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48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break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sz="4800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zh-TW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  :</a:t>
            </a:r>
          </a:p>
          <a:p>
            <a:pPr marL="0" indent="0">
              <a:buNone/>
            </a:pPr>
            <a:r>
              <a:rPr lang="en-US" altLang="zh-TW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  .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sz="4800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ja-JP" altLang="ja-JP" sz="4800" dirty="0">
              <a:latin typeface="Consolas" panose="020B0609020204030204" pitchFamily="49" charset="0"/>
            </a:endParaRPr>
          </a:p>
          <a:p>
            <a:endParaRPr lang="en-US" altLang="zh-TW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5740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2186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136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7888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根</a:t>
            </a:r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74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此樹稱為 </a:t>
            </a:r>
            <a:r>
              <a:rPr lang="en-US" altLang="zh-TW" dirty="0"/>
              <a:t>DFS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1006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此樹稱為 </a:t>
            </a:r>
            <a:r>
              <a:rPr lang="en-US" altLang="zh-TW" dirty="0"/>
              <a:t>DFS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整理一下 </a:t>
            </a:r>
            <a:r>
              <a:rPr lang="en-US" altLang="zh-TW" dirty="0"/>
              <a:t>(</a:t>
            </a:r>
            <a:r>
              <a:rPr lang="zh-TW" altLang="en-US" dirty="0"/>
              <a:t>去</a:t>
            </a:r>
            <a:r>
              <a:rPr lang="zh-TW" altLang="en-US" dirty="0">
                <a:solidFill>
                  <a:srgbClr val="C00000"/>
                </a:solidFill>
              </a:rPr>
              <a:t>紅</a:t>
            </a:r>
            <a:r>
              <a:rPr lang="zh-TW" altLang="en-US" dirty="0"/>
              <a:t>邊</a:t>
            </a:r>
            <a:r>
              <a:rPr lang="en-US" altLang="zh-TW" dirty="0"/>
              <a:t>)</a:t>
            </a:r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1873832" y="296553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3903189" y="416266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6491523" y="2966846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6494135" y="41673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3173787" y="540100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518083" y="2966846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2490963" y="2187132"/>
            <a:ext cx="4005106" cy="88429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404883" cy="88559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4"/>
          </p:cNvCxnSpPr>
          <p:nvPr/>
        </p:nvCxnSpPr>
        <p:spPr>
          <a:xfrm flipV="1">
            <a:off x="6853030" y="2548639"/>
            <a:ext cx="4546" cy="41820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4"/>
            <a:endCxn id="58" idx="0"/>
          </p:cNvCxnSpPr>
          <p:nvPr/>
        </p:nvCxnSpPr>
        <p:spPr>
          <a:xfrm>
            <a:off x="6853030" y="3689860"/>
            <a:ext cx="2612" cy="477483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264696" y="3328353"/>
            <a:ext cx="2226827" cy="8343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3"/>
            <a:endCxn id="60" idx="0"/>
          </p:cNvCxnSpPr>
          <p:nvPr/>
        </p:nvCxnSpPr>
        <p:spPr>
          <a:xfrm flipH="1">
            <a:off x="3535294" y="4779800"/>
            <a:ext cx="473778" cy="62120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5228011" y="41673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3"/>
            <a:endCxn id="68" idx="0"/>
          </p:cNvCxnSpPr>
          <p:nvPr/>
        </p:nvCxnSpPr>
        <p:spPr>
          <a:xfrm flipH="1">
            <a:off x="5589518" y="3583977"/>
            <a:ext cx="1007888" cy="583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4626203" y="540100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19335" y="41673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1867915" y="54008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1867915" y="416266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0"/>
            <a:endCxn id="56" idx="5"/>
          </p:cNvCxnSpPr>
          <p:nvPr/>
        </p:nvCxnSpPr>
        <p:spPr>
          <a:xfrm flipH="1" flipV="1">
            <a:off x="4520320" y="4779800"/>
            <a:ext cx="467390" cy="62120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0"/>
            <a:endCxn id="76" idx="4"/>
          </p:cNvCxnSpPr>
          <p:nvPr/>
        </p:nvCxnSpPr>
        <p:spPr>
          <a:xfrm flipV="1">
            <a:off x="2229422" y="4885683"/>
            <a:ext cx="0" cy="51516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4"/>
            <a:endCxn id="76" idx="0"/>
          </p:cNvCxnSpPr>
          <p:nvPr/>
        </p:nvCxnSpPr>
        <p:spPr>
          <a:xfrm flipH="1">
            <a:off x="2229422" y="3688553"/>
            <a:ext cx="5917" cy="474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0"/>
            <a:endCxn id="57" idx="6"/>
          </p:cNvCxnSpPr>
          <p:nvPr/>
        </p:nvCxnSpPr>
        <p:spPr>
          <a:xfrm flipH="1" flipV="1">
            <a:off x="7214537" y="3328353"/>
            <a:ext cx="966305" cy="83899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992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 err="1"/>
              <a:t>GeoSurvComp</a:t>
            </a:r>
            <a:r>
              <a:rPr lang="en-US" altLang="ja-JP" dirty="0"/>
              <a:t> </a:t>
            </a:r>
            <a:r>
              <a:rPr lang="zh-TW" altLang="en-US" dirty="0"/>
              <a:t>石油公司負責探勘某塊地底下的石油含量，這塊地是矩行的，並且為了探勘的方便被切割為許多小塊。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他們使用儀器對每個小塊去探勘。含有石油的小塊稱為一個 </a:t>
            </a:r>
            <a:r>
              <a:rPr lang="en-US" altLang="zh-TW" dirty="0"/>
              <a:t>pocket</a:t>
            </a:r>
            <a:r>
              <a:rPr lang="zh-TW" altLang="en-US" dirty="0"/>
              <a:t>。假如兩個 </a:t>
            </a:r>
            <a:r>
              <a:rPr lang="en-US" altLang="zh-TW" dirty="0"/>
              <a:t>pocket</a:t>
            </a:r>
            <a:r>
              <a:rPr lang="zh-TW" altLang="en-US" dirty="0"/>
              <a:t> 相連，則這兩個 </a:t>
            </a:r>
            <a:r>
              <a:rPr lang="en-US" altLang="zh-TW" dirty="0"/>
              <a:t>pocket</a:t>
            </a:r>
            <a:r>
              <a:rPr lang="zh-TW" altLang="en-US" dirty="0"/>
              <a:t> 屬於同一個 </a:t>
            </a:r>
            <a:r>
              <a:rPr lang="en-US" altLang="zh-TW" dirty="0"/>
              <a:t>oil deposit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zh-TW" altLang="en-US" dirty="0"/>
              <a:t>你的任務就是要找出這塊地包含幾個不同的 </a:t>
            </a:r>
            <a:r>
              <a:rPr lang="en-US" altLang="zh-TW" dirty="0"/>
              <a:t>oil deposit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68608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/>
              <a:t>輸入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1 1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</a:t>
            </a:r>
          </a:p>
          <a:p>
            <a:pPr marL="0" indent="0">
              <a:buNone/>
            </a:pPr>
            <a:r>
              <a:rPr kumimoji="1" lang="zh-TW" altLang="en-US" dirty="0"/>
              <a:t>輸出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02909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/>
              <a:t>輸入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3 5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*@*@*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**@**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*@*@*</a:t>
            </a:r>
          </a:p>
          <a:p>
            <a:pPr marL="0" indent="0">
              <a:buNone/>
            </a:pPr>
            <a:r>
              <a:rPr kumimoji="1" lang="zh-TW" altLang="en-US" dirty="0"/>
              <a:t>輸出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1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2533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/>
              <a:t>輸入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1 8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@@****@*</a:t>
            </a:r>
          </a:p>
          <a:p>
            <a:pPr marL="0" indent="0">
              <a:buNone/>
            </a:pPr>
            <a:r>
              <a:rPr kumimoji="1" lang="zh-TW" altLang="en-US" dirty="0"/>
              <a:t>輸出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2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782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8E4B0-3675-47EB-90D6-E57A25E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Outline</a:t>
            </a:r>
            <a:endParaRPr 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CB979-393A-4E8B-A03D-8259BCD8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960"/>
            <a:ext cx="10515600" cy="408400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解題建議步驟</a:t>
            </a:r>
            <a:endParaRPr lang="en-US" altLang="zh-TW" sz="4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Coding 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的注意事項</a:t>
            </a:r>
            <a:endParaRPr lang="en-US" altLang="zh-TW" sz="4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zh-TW" altLang="en-US" sz="4000" dirty="0">
                <a:latin typeface="Consolas" panose="020B0609020204030204" pitchFamily="49" charset="0"/>
              </a:rPr>
              <a:t>自我修練的方法</a:t>
            </a:r>
            <a:endParaRPr lang="en-US" altLang="zh-TW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0652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zh-TW" altLang="en-US" dirty="0"/>
              <a:t>輸入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5 5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****@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*@@*@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*@**@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@@@*@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@@**@</a:t>
            </a:r>
          </a:p>
          <a:p>
            <a:pPr marL="0" indent="0">
              <a:buNone/>
            </a:pPr>
            <a:r>
              <a:rPr kumimoji="1" lang="zh-TW" altLang="en-US" dirty="0"/>
              <a:t>輸出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2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47120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count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m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plot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669900"/>
                </a:solidFill>
                <a:latin typeface="Consolas" panose="020B0609020204030204" pitchFamily="49" charset="0"/>
                <a:ea typeface="Menlo"/>
              </a:rPr>
              <a:t>'@'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dfs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count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870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void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dfs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plot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669900"/>
                </a:solidFill>
                <a:latin typeface="Consolas" panose="020B0609020204030204" pitchFamily="49" charset="0"/>
                <a:ea typeface="Menlo"/>
              </a:rPr>
              <a:t>'*'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return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plot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en-US" dirty="0">
                <a:solidFill>
                  <a:srgbClr val="669900"/>
                </a:solidFill>
                <a:latin typeface="Consolas" panose="020B0609020204030204" pitchFamily="49" charset="0"/>
                <a:ea typeface="Menlo"/>
              </a:rPr>
              <a:t>‘</a:t>
            </a:r>
            <a:r>
              <a:rPr lang="ja-JP" altLang="ja-JP" dirty="0">
                <a:solidFill>
                  <a:srgbClr val="669900"/>
                </a:solidFill>
                <a:latin typeface="Consolas" panose="020B0609020204030204" pitchFamily="49" charset="0"/>
                <a:ea typeface="Menlo"/>
              </a:rPr>
              <a:t>*</a:t>
            </a:r>
            <a:r>
              <a:rPr lang="ja-JP" altLang="en-US" dirty="0">
                <a:solidFill>
                  <a:srgbClr val="669900"/>
                </a:solidFill>
                <a:latin typeface="Consolas" panose="020B0609020204030204" pitchFamily="49" charset="0"/>
                <a:ea typeface="Menlo"/>
              </a:rPr>
              <a:t>’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dr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-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dr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dc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-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dc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dc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dr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dr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m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  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dc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dc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dfs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dc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0205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廣度優先搜尋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1459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</a:t>
            </a:r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63CD9B9-0329-4259-BEF4-21B740D455ED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6617F15-8E7B-49E9-829E-05A152767CCD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F84CF06-7BD1-4382-8941-A9EBF478D30D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D0BC7C5-DEA6-4CBE-9234-8025B2377D5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DBAEDB8-7F16-4A87-AB01-45B0A1E2568B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3A3483D-C64A-48EB-A6AD-0E746EA6442E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FAF8B2A-617D-475D-9DA6-549BB71F421B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E5C5B3F-3891-4F27-80BD-192292E7FD50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4E47D56-8387-4024-ABB6-6DCA381B4340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EB46A71-ADD4-4A40-B71E-34D1FE10018C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6BE4947-0E58-4FF0-B333-397ADF68DE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DDD72DB-0270-41FD-8CD6-D8D8804A0A88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992F63F-8954-4DB7-900C-89F06F6D7807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4B70011D-267A-4833-927F-B321724DC520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96EB4938-A3A3-419F-96E3-40506B3B0FFD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0D235514-8761-4C03-A4BA-C31D6DD1E751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2F0324E7-657F-4BFF-9D5C-3237E06BA9E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0F6DCCAA-7801-46BD-ABEB-AE8DDE5F8176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04A30A1-2E66-4DE9-8970-7E940AD76498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EA168325-4FAE-4F11-A826-C987B121BB59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9BA0AB02-35DD-4D25-B9B0-4B7E95C1BB61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01D34A86-5808-40B4-A236-F7CB653F93FD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6700E5D-C042-4F3F-B7E9-1B44AB1C7F72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D03D9E1-C51A-4C82-AF44-9C57E6E81B7A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2405F29-A65B-4E2A-8E5E-7D8374599844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F28B5C0-6387-4FE1-BDEF-5699A470EDA1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4C45FEBF-06C4-4F69-8F68-0DA54BC44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廣度優先搜尋 </a:t>
            </a:r>
            <a:r>
              <a:rPr lang="en-US" altLang="zh-TW" dirty="0"/>
              <a:t>(Breadth-First Search)</a:t>
            </a:r>
            <a:r>
              <a:rPr lang="zh-TW" altLang="en-US" dirty="0"/>
              <a:t> 簡稱 </a:t>
            </a:r>
            <a:r>
              <a:rPr lang="en-US" altLang="zh-TW" dirty="0"/>
              <a:t>BFS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34892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sz="4400" dirty="0"/>
              <a:t>為每拜訪一個</a:t>
            </a:r>
            <a:r>
              <a:rPr lang="zh-TW" altLang="en-US" sz="4400" b="1" dirty="0"/>
              <a:t>未曾拜訪</a:t>
            </a:r>
            <a:r>
              <a:rPr lang="zh-TW" altLang="en-US" sz="4400" dirty="0"/>
              <a:t>節點 </a:t>
            </a:r>
            <a:r>
              <a:rPr lang="en-US" altLang="zh-TW" sz="4400" dirty="0"/>
              <a:t>(</a:t>
            </a:r>
            <a:r>
              <a:rPr lang="zh-TW" altLang="en-US" sz="4400" b="1" dirty="0"/>
              <a:t>拜訪中</a:t>
            </a:r>
            <a:r>
              <a:rPr lang="en-US" altLang="zh-TW" sz="4400" dirty="0"/>
              <a:t>)</a:t>
            </a:r>
          </a:p>
          <a:p>
            <a:pPr marL="457200" lvl="1" indent="0">
              <a:buNone/>
            </a:pPr>
            <a:r>
              <a:rPr lang="zh-TW" altLang="en-US" sz="4400" dirty="0"/>
              <a:t>就往</a:t>
            </a:r>
            <a:r>
              <a:rPr lang="zh-TW" altLang="en-US" sz="4400" b="1" dirty="0">
                <a:solidFill>
                  <a:srgbClr val="CC0000"/>
                </a:solidFill>
              </a:rPr>
              <a:t>所有</a:t>
            </a:r>
            <a:r>
              <a:rPr lang="zh-TW" altLang="en-US" sz="4400" dirty="0">
                <a:solidFill>
                  <a:srgbClr val="CC0000"/>
                </a:solidFill>
              </a:rPr>
              <a:t>鄰點</a:t>
            </a:r>
            <a:r>
              <a:rPr lang="zh-TW" altLang="en-US" sz="4400" dirty="0"/>
              <a:t>拜訪過去</a:t>
            </a:r>
            <a:endParaRPr lang="en-US" altLang="zh-TW" sz="4400" dirty="0"/>
          </a:p>
          <a:p>
            <a:pPr marL="457200" lvl="1" indent="0">
              <a:buNone/>
            </a:pPr>
            <a:r>
              <a:rPr lang="zh-TW" altLang="en-US" sz="4400" dirty="0"/>
              <a:t>當</a:t>
            </a:r>
            <a:r>
              <a:rPr lang="zh-TW" altLang="en-US" sz="4400" b="1" dirty="0"/>
              <a:t>拜訪完</a:t>
            </a:r>
            <a:r>
              <a:rPr lang="zh-TW" altLang="en-US" sz="4400" dirty="0"/>
              <a:t>此節點，回第一個拜訪中鄰點</a:t>
            </a:r>
            <a:endParaRPr lang="en-US" altLang="zh-TW" sz="4400" dirty="0"/>
          </a:p>
          <a:p>
            <a:pPr marL="457200" lvl="1" indent="0">
              <a:buNone/>
            </a:pPr>
            <a:endParaRPr lang="en-US" altLang="zh-TW" sz="4400" dirty="0"/>
          </a:p>
          <a:p>
            <a:pPr marL="457200" lvl="1" indent="0">
              <a:buNone/>
            </a:pP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*節點</a:t>
            </a:r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BFS </a:t>
            </a: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遍歷完會產生一顆樹</a:t>
            </a:r>
            <a:endParaRPr lang="en-US" altLang="zh-TW" sz="4400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sz="4400" dirty="0"/>
              <a:t>*</a:t>
            </a:r>
            <a:r>
              <a:rPr lang="zh-TW" altLang="en-US" sz="4400" dirty="0"/>
              <a:t>某節點拜訪完</a:t>
            </a:r>
            <a:r>
              <a:rPr lang="en-US" altLang="zh-TW" sz="4400" dirty="0"/>
              <a:t>:</a:t>
            </a:r>
            <a:r>
              <a:rPr lang="zh-TW" altLang="en-US" sz="4400" dirty="0"/>
              <a:t> 其鄰點都拜訪中</a:t>
            </a:r>
            <a:endParaRPr lang="en-US" altLang="zh-TW" sz="4400" dirty="0"/>
          </a:p>
          <a:p>
            <a:pPr marL="457200" lvl="1" indent="0">
              <a:buNone/>
            </a:pP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22477414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//root 代表走訪此圖的起點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front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E2570B-2C41-47B2-8BB2-14BC6732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47" y="2743199"/>
            <a:ext cx="3358153" cy="32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2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7478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404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第一個拜訪的為</a:t>
            </a:r>
            <a:r>
              <a:rPr lang="zh-TW" altLang="en-US" b="1" dirty="0"/>
              <a:t>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4472C4"/>
                </a:solidFill>
              </a:rPr>
              <a:t>藍色</a:t>
            </a:r>
            <a:r>
              <a:rPr lang="zh-TW" altLang="en-US" dirty="0"/>
              <a:t>為</a:t>
            </a:r>
            <a:r>
              <a:rPr lang="zh-TW" altLang="en-US" b="1" dirty="0"/>
              <a:t>未曾拜訪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1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讀書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/>
          </a:bodyPr>
          <a:lstStyle/>
          <a:p>
            <a:r>
              <a:rPr lang="zh-TW" altLang="en-US" sz="4000" u="sng" dirty="0">
                <a:latin typeface="Consolas" panose="020B0609020204030204" pitchFamily="49" charset="0"/>
                <a:hlinkClick r:id="rId2"/>
              </a:rPr>
              <a:t>算法競賽入門經典（第</a:t>
            </a:r>
            <a:r>
              <a:rPr lang="en-US" altLang="zh-TW" sz="4000" u="sng" dirty="0">
                <a:latin typeface="Consolas" panose="020B0609020204030204" pitchFamily="49" charset="0"/>
                <a:hlinkClick r:id="rId2"/>
              </a:rPr>
              <a:t>2</a:t>
            </a:r>
            <a:r>
              <a:rPr lang="zh-TW" altLang="en-US" sz="4000" u="sng" dirty="0">
                <a:latin typeface="Consolas" panose="020B0609020204030204" pitchFamily="49" charset="0"/>
                <a:hlinkClick r:id="rId2"/>
              </a:rPr>
              <a:t>版）</a:t>
            </a:r>
            <a:endParaRPr lang="en-US" altLang="zh-TW" sz="4000" u="sng" dirty="0">
              <a:latin typeface="Consolas" panose="020B0609020204030204" pitchFamily="49" charset="0"/>
            </a:endParaRPr>
          </a:p>
          <a:p>
            <a:r>
              <a:rPr lang="zh-TW" altLang="en-US" sz="4000" u="sng" dirty="0">
                <a:latin typeface="Consolas" panose="020B0609020204030204" pitchFamily="49" charset="0"/>
                <a:hlinkClick r:id="rId3"/>
              </a:rPr>
              <a:t>挑戰程序設計競賽（第</a:t>
            </a:r>
            <a:r>
              <a:rPr lang="en-US" altLang="zh-TW" sz="4000" u="sng" dirty="0">
                <a:latin typeface="Consolas" panose="020B0609020204030204" pitchFamily="49" charset="0"/>
                <a:hlinkClick r:id="rId3"/>
              </a:rPr>
              <a:t>2</a:t>
            </a:r>
            <a:r>
              <a:rPr lang="zh-TW" altLang="en-US" sz="4000" u="sng" dirty="0">
                <a:latin typeface="Consolas" panose="020B0609020204030204" pitchFamily="49" charset="0"/>
                <a:hlinkClick r:id="rId3"/>
              </a:rPr>
              <a:t>版）</a:t>
            </a:r>
            <a:endParaRPr lang="en-US" altLang="zh-TW" sz="4000" u="sng" dirty="0">
              <a:latin typeface="Consolas" panose="020B0609020204030204" pitchFamily="49" charset="0"/>
            </a:endParaRPr>
          </a:p>
          <a:p>
            <a:r>
              <a:rPr lang="zh-TW" altLang="en-US" sz="4000" u="sng" dirty="0">
                <a:latin typeface="Consolas" panose="020B0609020204030204" pitchFamily="49" charset="0"/>
                <a:hlinkClick r:id="rId4"/>
              </a:rPr>
              <a:t>資訊之芽</a:t>
            </a:r>
            <a:endParaRPr lang="en-US" altLang="zh-TW" sz="4000" u="sng" dirty="0">
              <a:latin typeface="Consolas" panose="020B0609020204030204" pitchFamily="49" charset="0"/>
            </a:endParaRPr>
          </a:p>
          <a:p>
            <a:r>
              <a:rPr lang="zh-TW" altLang="en-US" sz="4000" u="sng" dirty="0">
                <a:latin typeface="Consolas" panose="020B0609020204030204" pitchFamily="49" charset="0"/>
                <a:hlinkClick r:id="rId5"/>
              </a:rPr>
              <a:t>建中資訊科培訓講義</a:t>
            </a:r>
            <a:endParaRPr lang="en-US" altLang="zh-TW" sz="4000" u="sn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0133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DFB70B"/>
                </a:solidFill>
              </a:rPr>
              <a:t>黃色</a:t>
            </a:r>
            <a:r>
              <a:rPr lang="zh-TW" altLang="en-US" dirty="0"/>
              <a:t>為</a:t>
            </a:r>
            <a:r>
              <a:rPr lang="zh-TW" altLang="en-US" b="1" dirty="0"/>
              <a:t>拜訪中</a:t>
            </a: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937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63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111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715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根</a:t>
            </a:r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8D5186"/>
                </a:solidFill>
              </a:rPr>
              <a:t>紫色</a:t>
            </a:r>
            <a:r>
              <a:rPr lang="zh-TW" altLang="en-US" dirty="0"/>
              <a:t>為</a:t>
            </a:r>
            <a:r>
              <a:rPr lang="zh-TW" altLang="en-US" b="1" dirty="0"/>
              <a:t>拜訪完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817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656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55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240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874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1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看題解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每打完一場比賽就去看別人怎麼寫的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不管該題自己是否已經解出來，別人的想法都值得學習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有時候可以為別人挑毛病，有效率的減少自己出錯率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有時別人比你更勝一籌，用更優雅的方法實作了演算法</a:t>
            </a:r>
            <a:endParaRPr lang="en-US" altLang="zh-TW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804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1074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196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9111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239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117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541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9427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444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006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20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看題解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不會的題目，不建議先直接看解答，最好先想過一遍，束手無策才去看解答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因為從無到有</a:t>
            </a:r>
            <a:r>
              <a:rPr lang="zh-TW" altLang="en-US" sz="4000" b="1" dirty="0">
                <a:latin typeface="Consolas" panose="020B0609020204030204" pitchFamily="49" charset="0"/>
              </a:rPr>
              <a:t>想法的誕生</a:t>
            </a:r>
            <a:r>
              <a:rPr lang="zh-TW" altLang="en-US" sz="4000" dirty="0">
                <a:latin typeface="Consolas" panose="020B0609020204030204" pitchFamily="49" charset="0"/>
              </a:rPr>
              <a:t>過程很重要，這些幾乎是別人很難教給你的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6309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060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13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A998D-8A2A-4342-A036-0AD57F76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11624 Fire!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B3DAB-6A18-4FEE-8707-4EF35E4E3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Joe </a:t>
            </a:r>
            <a:r>
              <a:rPr kumimoji="1" lang="zh-TW" altLang="en-US" dirty="0"/>
              <a:t>在一個迷宮工作，不幸的是，迷宮中有幾處發生火災，</a:t>
            </a:r>
            <a:r>
              <a:rPr kumimoji="1" lang="en-US" altLang="zh-TW" dirty="0"/>
              <a:t>Joe </a:t>
            </a:r>
            <a:r>
              <a:rPr kumimoji="1" lang="zh-TW" altLang="en-US" dirty="0"/>
              <a:t>想要逃離這個迷宮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zh-TW" dirty="0"/>
              <a:t>Joe </a:t>
            </a:r>
            <a:r>
              <a:rPr kumimoji="1" lang="zh-TW" altLang="en-US" dirty="0"/>
              <a:t>和火每分鐘移動一格，可往東西南北四個方向行走，但火每次向四個方向擴散一格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給定一個地圖，給出 </a:t>
            </a:r>
            <a:r>
              <a:rPr kumimoji="1" lang="en-US" altLang="zh-TW" dirty="0"/>
              <a:t>Joe </a:t>
            </a:r>
            <a:r>
              <a:rPr kumimoji="1" lang="zh-TW" altLang="en-US" dirty="0"/>
              <a:t>逃離迷宮的最短時間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9860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A998D-8A2A-4342-A036-0AD57F76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11624 Fire!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B3DAB-6A18-4FEE-8707-4EF35E4E3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</a:rPr>
              <a:t>輸入</a:t>
            </a:r>
            <a:r>
              <a:rPr lang="en-US" altLang="zh-TW" dirty="0">
                <a:latin typeface="Consolas" panose="020B0609020204030204" pitchFamily="49" charset="0"/>
              </a:rPr>
              <a:t>:</a:t>
            </a:r>
            <a:r>
              <a:rPr lang="nn-NO" altLang="ja-JP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nn-NO" altLang="ja-JP" dirty="0">
                <a:latin typeface="Consolas" panose="020B0609020204030204" pitchFamily="49" charset="0"/>
              </a:rPr>
              <a:t>4 4</a:t>
            </a:r>
          </a:p>
          <a:p>
            <a:pPr marL="0" indent="0">
              <a:buNone/>
            </a:pPr>
            <a:r>
              <a:rPr lang="nn-NO" altLang="ja-JP" dirty="0">
                <a:latin typeface="Consolas" panose="020B0609020204030204" pitchFamily="49" charset="0"/>
              </a:rPr>
              <a:t>#### </a:t>
            </a:r>
          </a:p>
          <a:p>
            <a:pPr marL="0" indent="0">
              <a:buNone/>
            </a:pPr>
            <a:r>
              <a:rPr lang="nn-NO" altLang="ja-JP" dirty="0">
                <a:latin typeface="Consolas" panose="020B0609020204030204" pitchFamily="49" charset="0"/>
              </a:rPr>
              <a:t>#JF# </a:t>
            </a:r>
          </a:p>
          <a:p>
            <a:pPr marL="0" indent="0">
              <a:buNone/>
            </a:pPr>
            <a:r>
              <a:rPr lang="nn-NO" altLang="ja-JP" dirty="0">
                <a:latin typeface="Consolas" panose="020B0609020204030204" pitchFamily="49" charset="0"/>
              </a:rPr>
              <a:t>#..# </a:t>
            </a:r>
          </a:p>
          <a:p>
            <a:pPr marL="0" indent="0">
              <a:buNone/>
            </a:pPr>
            <a:r>
              <a:rPr lang="nn-NO" altLang="ja-JP" dirty="0">
                <a:latin typeface="Consolas" panose="020B0609020204030204" pitchFamily="49" charset="0"/>
              </a:rPr>
              <a:t>#..#</a:t>
            </a:r>
          </a:p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</a:rPr>
              <a:t>輸出</a:t>
            </a:r>
            <a:r>
              <a:rPr lang="en-US" altLang="zh-TW" dirty="0">
                <a:latin typeface="Consolas" panose="020B0609020204030204" pitchFamily="49" charset="0"/>
              </a:rPr>
              <a:t>:</a:t>
            </a:r>
            <a:endParaRPr lang="nn-NO" altLang="ja-JP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3</a:t>
            </a:r>
            <a:endParaRPr kumimoji="1" lang="nn-NO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23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A998D-8A2A-4342-A036-0AD57F76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11624 Fire!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B3DAB-6A18-4FEE-8707-4EF35E4E3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</a:rPr>
              <a:t>輸入</a:t>
            </a:r>
            <a:r>
              <a:rPr lang="en-US" altLang="zh-TW" dirty="0">
                <a:latin typeface="Consolas" panose="020B0609020204030204" pitchFamily="49" charset="0"/>
              </a:rPr>
              <a:t>:</a:t>
            </a:r>
            <a:r>
              <a:rPr lang="nn-NO" altLang="ja-JP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3 3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### 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#J. 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#.F</a:t>
            </a:r>
          </a:p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</a:rPr>
              <a:t>輸出</a:t>
            </a:r>
            <a:r>
              <a:rPr lang="en-US" altLang="zh-TW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IMPOSSIBLE</a:t>
            </a:r>
            <a:endParaRPr lang="nn-NO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9681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A998D-8A2A-4342-A036-0AD57F76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11624 Fire!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B3DAB-6A18-4FEE-8707-4EF35E4E3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</a:rPr>
              <a:t>第四週教材裡有</a:t>
            </a:r>
            <a:r>
              <a:rPr lang="zh-TW" altLang="en-US" dirty="0">
                <a:latin typeface="Consolas" panose="020B0609020204030204" pitchFamily="49" charset="0"/>
                <a:hlinkClick r:id="rId3"/>
              </a:rPr>
              <a:t>題解</a:t>
            </a:r>
            <a:endParaRPr lang="nn-NO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8260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與 </a:t>
            </a:r>
            <a:r>
              <a:rPr lang="en-US" altLang="zh-TW" dirty="0"/>
              <a:t>DFS </a:t>
            </a:r>
            <a:r>
              <a:rPr lang="zh-TW" altLang="en-US" dirty="0"/>
              <a:t>很相似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5091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比較一下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sz="4000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1" indent="0">
              <a:buNone/>
            </a:pPr>
            <a:r>
              <a:rPr lang="zh-TW" altLang="en-US" sz="4000" dirty="0">
                <a:solidFill>
                  <a:schemeClr val="bg2">
                    <a:lumMod val="10000"/>
                  </a:schemeClr>
                </a:solidFill>
              </a:rPr>
              <a:t>各位可能會發現，兩者程式碼非常相似</a:t>
            </a:r>
            <a:endParaRPr lang="en-US" altLang="zh-TW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6B08AA-3E31-450B-8A84-8D58D8E62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4385918" cy="21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212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DFS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stack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//root 代表走訪此圖的起點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zh-TW" altLang="en-US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66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6959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//root 代表走訪此圖的起點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front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6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對於某個領域，大致可以分成強者以及弱者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而面對這兩類人，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強者</a:t>
            </a:r>
            <a:r>
              <a:rPr lang="en-US" altLang="zh-TW" sz="4000" dirty="0">
                <a:latin typeface="Consolas" panose="020B0609020204030204" pitchFamily="49" charset="0"/>
              </a:rPr>
              <a:t>:</a:t>
            </a:r>
            <a:r>
              <a:rPr lang="zh-TW" altLang="en-US" sz="4000" dirty="0">
                <a:latin typeface="Consolas" panose="020B0609020204030204" pitchFamily="49" charset="0"/>
              </a:rPr>
              <a:t>把問題</a:t>
            </a:r>
            <a:r>
              <a:rPr lang="zh-TW" altLang="en-US" sz="4000" b="1" dirty="0">
                <a:latin typeface="Consolas" panose="020B0609020204030204" pitchFamily="49" charset="0"/>
              </a:rPr>
              <a:t>清晰</a:t>
            </a:r>
            <a:r>
              <a:rPr lang="zh-TW" altLang="en-US" sz="4000" dirty="0">
                <a:latin typeface="Consolas" panose="020B0609020204030204" pitchFamily="49" charset="0"/>
              </a:rPr>
              <a:t>地描述出來，請教他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弱者</a:t>
            </a:r>
            <a:r>
              <a:rPr lang="en-US" altLang="zh-TW" sz="4000" dirty="0">
                <a:latin typeface="Consolas" panose="020B0609020204030204" pitchFamily="49" charset="0"/>
              </a:rPr>
              <a:t>:</a:t>
            </a:r>
            <a:r>
              <a:rPr lang="zh-TW" altLang="en-US" sz="4000" dirty="0">
                <a:latin typeface="Consolas" panose="020B0609020204030204" pitchFamily="49" charset="0"/>
              </a:rPr>
              <a:t>把解答</a:t>
            </a:r>
            <a:r>
              <a:rPr lang="zh-TW" altLang="en-US" sz="4000" b="1" dirty="0">
                <a:latin typeface="Consolas" panose="020B0609020204030204" pitchFamily="49" charset="0"/>
              </a:rPr>
              <a:t>清晰</a:t>
            </a:r>
            <a:r>
              <a:rPr lang="zh-TW" altLang="en-US" sz="4000" dirty="0">
                <a:latin typeface="Consolas" panose="020B0609020204030204" pitchFamily="49" charset="0"/>
              </a:rPr>
              <a:t>地描述出來，教會他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事物能清晰表達 </a:t>
            </a:r>
            <a:r>
              <a:rPr lang="ja-JP" altLang="en-US" dirty="0"/>
              <a:t>⇒ </a:t>
            </a:r>
            <a:r>
              <a:rPr lang="zh-TW" altLang="en-US" sz="4000" dirty="0">
                <a:latin typeface="Consolas" panose="020B0609020204030204" pitchFamily="49" charset="0"/>
              </a:rPr>
              <a:t>看出對於事物的掌握度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/>
              <a:t>                              </a:t>
            </a:r>
            <a:r>
              <a:rPr lang="ja-JP" altLang="en-US" sz="4000" dirty="0"/>
              <a:t>⇒ </a:t>
            </a:r>
            <a:r>
              <a:rPr lang="zh-TW" altLang="en-US" sz="4000" dirty="0"/>
              <a:t>能很快的實現演算法</a:t>
            </a:r>
            <a:endParaRPr lang="en-US" altLang="zh-TW" sz="4000" dirty="0"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9A15DC-D400-4C23-B11E-07A703772727}"/>
              </a:ext>
            </a:extLst>
          </p:cNvPr>
          <p:cNvSpPr/>
          <p:nvPr/>
        </p:nvSpPr>
        <p:spPr>
          <a:xfrm>
            <a:off x="1127760" y="4602166"/>
            <a:ext cx="9316720" cy="106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4209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複雜度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因為每條邊都會走走看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1" indent="0">
              <a:buNone/>
            </a:pPr>
            <a:endParaRPr lang="en-US" altLang="ja-JP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所以複雜度為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O(E)</a:t>
            </a:r>
          </a:p>
          <a:p>
            <a:pPr marL="457200" lvl="1" indent="0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其中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為原圖的總邊數</a:t>
            </a:r>
            <a:endParaRPr lang="en-US" altLang="ja-JP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09B9FC-A713-48BA-8C70-DA86F48B6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3096"/>
            <a:ext cx="2126804" cy="31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5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761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374B3-BE12-468C-87AA-0F68AB61E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EECBDB-B2C4-47BF-990D-1F03E2880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31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160AE-7DCE-4CDD-8F80-DEFF82F1B8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Data Structures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85F8AD-06A8-4164-A72B-D09696324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520"/>
            <a:ext cx="9144000" cy="1224280"/>
          </a:xfrm>
        </p:spPr>
        <p:txBody>
          <a:bodyPr>
            <a:normAutofit/>
          </a:bodyPr>
          <a:lstStyle/>
          <a:p>
            <a:pPr algn="l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52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</a:p>
          <a:p>
            <a:r>
              <a:rPr lang="en-US" altLang="zh-TW" dirty="0"/>
              <a:t>Tree</a:t>
            </a:r>
          </a:p>
          <a:p>
            <a:r>
              <a:rPr lang="en-US" altLang="zh-TW" dirty="0"/>
              <a:t>Disjoint sets</a:t>
            </a:r>
          </a:p>
        </p:txBody>
      </p:sp>
    </p:spTree>
    <p:extLst>
      <p:ext uri="{BB962C8B-B14F-4D97-AF65-F5344CB8AC3E}">
        <p14:creationId xmlns:p14="http://schemas.microsoft.com/office/powerpoint/2010/main" val="122248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 </a:t>
            </a:r>
            <a:r>
              <a:rPr lang="en-US" altLang="zh-TW" dirty="0"/>
              <a:t>(Graph)</a:t>
            </a:r>
            <a:r>
              <a:rPr lang="zh-TW" altLang="en-US" dirty="0"/>
              <a:t>，是一個由邊 </a:t>
            </a:r>
            <a:r>
              <a:rPr lang="en-US" altLang="zh-TW" dirty="0"/>
              <a:t>(Edge) </a:t>
            </a:r>
            <a:r>
              <a:rPr lang="zh-TW" altLang="en-US" dirty="0"/>
              <a:t>集合與點 </a:t>
            </a:r>
            <a:r>
              <a:rPr lang="en-US" altLang="zh-TW" dirty="0"/>
              <a:t>(Vertex) </a:t>
            </a:r>
            <a:r>
              <a:rPr lang="zh-TW" altLang="en-US" dirty="0"/>
              <a:t>集合所組成的資料結構。</a:t>
            </a:r>
          </a:p>
        </p:txBody>
      </p:sp>
      <p:pic>
        <p:nvPicPr>
          <p:cNvPr id="2050" name="Picture 2" descr="https://i.imgur.com/Z5A39X3.png">
            <a:extLst>
              <a:ext uri="{FF2B5EF4-FFF2-40B4-BE49-F238E27FC236}">
                <a16:creationId xmlns:a16="http://schemas.microsoft.com/office/drawing/2014/main" id="{AF940251-9930-4020-8755-C95C275B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74" y="3021165"/>
            <a:ext cx="4486226" cy="29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0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8E4B0-3675-47EB-90D6-E57A25E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Outline</a:t>
            </a:r>
            <a:endParaRPr 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CB979-393A-4E8B-A03D-8259BCD8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960"/>
            <a:ext cx="10515600" cy="408400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Consolas" panose="020B0609020204030204" pitchFamily="49" charset="0"/>
              </a:rPr>
              <a:t>賽後檢討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r>
              <a:rPr lang="en-US" altLang="zh-TW" sz="4000" dirty="0">
                <a:latin typeface="Consolas" panose="020B0609020204030204" pitchFamily="49" charset="0"/>
              </a:rPr>
              <a:t>Graph (</a:t>
            </a:r>
            <a:r>
              <a:rPr lang="zh-TW" altLang="en-US" sz="4000" dirty="0">
                <a:latin typeface="Consolas" panose="020B0609020204030204" pitchFamily="49" charset="0"/>
              </a:rPr>
              <a:t>基本資料結構</a:t>
            </a:r>
            <a:r>
              <a:rPr lang="en-US" altLang="zh-TW" sz="4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4000" dirty="0">
                <a:latin typeface="Consolas" panose="020B0609020204030204" pitchFamily="49" charset="0"/>
              </a:rPr>
              <a:t>map, set and </a:t>
            </a:r>
            <a:r>
              <a:rPr lang="en-US" altLang="zh-TW" sz="4000" dirty="0" err="1">
                <a:latin typeface="Consolas" panose="020B0609020204030204" pitchFamily="49" charset="0"/>
              </a:rPr>
              <a:t>priority_queue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r>
              <a:rPr lang="en-US" altLang="zh-TW" sz="4000" dirty="0">
                <a:latin typeface="Consolas" panose="020B0609020204030204" pitchFamily="49" charset="0"/>
              </a:rPr>
              <a:t>DFS &amp;</a:t>
            </a:r>
            <a:r>
              <a:rPr lang="zh-TW" altLang="en-US" sz="4000" dirty="0">
                <a:latin typeface="Consolas" panose="020B0609020204030204" pitchFamily="49" charset="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</a:rPr>
              <a:t>BFS</a:t>
            </a:r>
          </a:p>
          <a:p>
            <a:endParaRPr lang="en-US" altLang="zh-TW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2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點 </a:t>
            </a:r>
            <a:r>
              <a:rPr lang="en-US" altLang="zh-TW" dirty="0"/>
              <a:t>(vertex)</a:t>
            </a:r>
            <a:r>
              <a:rPr lang="zh-TW" altLang="en-US" dirty="0"/>
              <a:t>： 組成圖的最基本的元素</a:t>
            </a:r>
          </a:p>
          <a:p>
            <a:r>
              <a:rPr lang="zh-TW" altLang="en-US" dirty="0"/>
              <a:t>邊 </a:t>
            </a:r>
            <a:r>
              <a:rPr lang="en-US" altLang="zh-TW" dirty="0"/>
              <a:t>(edge)</a:t>
            </a:r>
            <a:r>
              <a:rPr lang="zh-TW" altLang="en-US" dirty="0"/>
              <a:t>： 點與點的關係</a:t>
            </a:r>
          </a:p>
          <a:p>
            <a:r>
              <a:rPr lang="zh-TW" altLang="en-US" dirty="0"/>
              <a:t>有向圖 </a:t>
            </a:r>
            <a:r>
              <a:rPr lang="en-US" altLang="zh-TW" dirty="0"/>
              <a:t>(directed graph)</a:t>
            </a:r>
            <a:r>
              <a:rPr lang="zh-TW" altLang="en-US" dirty="0"/>
              <a:t>： 邊帶有方向性</a:t>
            </a:r>
          </a:p>
          <a:p>
            <a:r>
              <a:rPr lang="zh-TW" altLang="en-US" dirty="0"/>
              <a:t>無向圖 </a:t>
            </a:r>
            <a:r>
              <a:rPr lang="en-US" altLang="zh-TW" dirty="0"/>
              <a:t>(undirected graph)</a:t>
            </a:r>
            <a:r>
              <a:rPr lang="zh-TW" altLang="en-US" dirty="0"/>
              <a:t>： 每條邊都是雙向的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沒有方向性</a:t>
            </a:r>
          </a:p>
        </p:txBody>
      </p:sp>
    </p:spTree>
    <p:extLst>
      <p:ext uri="{BB962C8B-B14F-4D97-AF65-F5344CB8AC3E}">
        <p14:creationId xmlns:p14="http://schemas.microsoft.com/office/powerpoint/2010/main" val="168761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點邊相間的序列，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r>
              <a:rPr lang="zh-TW" altLang="en-US" dirty="0"/>
              <a:t>路徑 </a:t>
            </a:r>
            <a:r>
              <a:rPr lang="en-US" altLang="zh-TW" dirty="0"/>
              <a:t>(path)</a:t>
            </a:r>
            <a:r>
              <a:rPr lang="zh-TW" altLang="en-US" dirty="0"/>
              <a:t>： 點不重複的道路</a:t>
            </a:r>
            <a:endParaRPr lang="en-US" altLang="zh-TW" dirty="0"/>
          </a:p>
          <a:p>
            <a:r>
              <a:rPr lang="zh-TW" altLang="en-US" dirty="0"/>
              <a:t>環 </a:t>
            </a:r>
            <a:r>
              <a:rPr lang="en-US" altLang="zh-TW" dirty="0"/>
              <a:t>(cycle)</a:t>
            </a:r>
            <a:r>
              <a:rPr lang="zh-TW" altLang="en-US" dirty="0"/>
              <a:t>： 路徑的起點與終點連接後形成環</a:t>
            </a:r>
            <a:endParaRPr lang="en-US" altLang="zh-TW" dirty="0"/>
          </a:p>
          <a:p>
            <a:r>
              <a:rPr lang="zh-TW" altLang="en-US" dirty="0"/>
              <a:t>走訪</a:t>
            </a:r>
            <a:r>
              <a:rPr lang="en-US" altLang="zh-TW" dirty="0"/>
              <a:t>/</a:t>
            </a:r>
            <a:r>
              <a:rPr lang="zh-TW" altLang="en-US" dirty="0"/>
              <a:t>遍歷 </a:t>
            </a:r>
            <a:r>
              <a:rPr lang="en-US" altLang="zh-TW" dirty="0"/>
              <a:t>(traversal/search)</a:t>
            </a:r>
            <a:r>
              <a:rPr lang="zh-TW" altLang="en-US" dirty="0"/>
              <a:t>： 走完全部的點或邊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249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160AE-7DCE-4CDD-8F80-DEFF82F1B8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該怎麼表示一張圖呢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85F8AD-06A8-4164-A72B-D09696324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520"/>
            <a:ext cx="9144000" cy="1224280"/>
          </a:xfrm>
        </p:spPr>
        <p:txBody>
          <a:bodyPr>
            <a:normAutofit/>
          </a:bodyPr>
          <a:lstStyle/>
          <a:p>
            <a:pPr algn="l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544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用一個二維陣列 </a:t>
            </a:r>
            <a:r>
              <a:rPr lang="en-US" altLang="zh-TW" dirty="0">
                <a:latin typeface="Monaco" panose="00000400000000000000" pitchFamily="2" charset="0"/>
              </a:rPr>
              <a:t>g[</a:t>
            </a:r>
            <a:r>
              <a:rPr lang="en-US" altLang="zh-TW" dirty="0" err="1">
                <a:latin typeface="Monaco" panose="00000400000000000000" pitchFamily="2" charset="0"/>
              </a:rPr>
              <a:t>i</a:t>
            </a:r>
            <a:r>
              <a:rPr lang="en-US" altLang="zh-TW" dirty="0">
                <a:latin typeface="Monaco" panose="00000400000000000000" pitchFamily="2" charset="0"/>
              </a:rPr>
              <a:t>][j] </a:t>
            </a:r>
            <a:r>
              <a:rPr lang="zh-TW" altLang="en-US" dirty="0"/>
              <a:t>來表示</a:t>
            </a:r>
            <a:r>
              <a:rPr lang="zh-TW" altLang="en-US" dirty="0">
                <a:latin typeface="Monaco" panose="00000400000000000000" pitchFamily="2" charset="0"/>
              </a:rPr>
              <a:t>從 </a:t>
            </a:r>
            <a:r>
              <a:rPr lang="en-US" altLang="zh-TW" dirty="0" err="1">
                <a:latin typeface="Monaco" panose="00000400000000000000" pitchFamily="2" charset="0"/>
              </a:rPr>
              <a:t>i</a:t>
            </a:r>
            <a:r>
              <a:rPr lang="en-US" altLang="zh-TW" dirty="0">
                <a:latin typeface="Monaco" panose="00000400000000000000" pitchFamily="2" charset="0"/>
              </a:rPr>
              <a:t> </a:t>
            </a:r>
            <a:r>
              <a:rPr lang="zh-TW" altLang="en-US" dirty="0">
                <a:latin typeface="Monaco" panose="00000400000000000000" pitchFamily="2" charset="0"/>
              </a:rPr>
              <a:t>點到 </a:t>
            </a:r>
            <a:r>
              <a:rPr lang="en-US" altLang="zh-TW" dirty="0">
                <a:latin typeface="Monaco" panose="00000400000000000000" pitchFamily="2" charset="0"/>
              </a:rPr>
              <a:t>j </a:t>
            </a:r>
            <a:r>
              <a:rPr lang="zh-TW" altLang="en-US" dirty="0">
                <a:latin typeface="Monaco" panose="00000400000000000000" pitchFamily="2" charset="0"/>
              </a:rPr>
              <a:t>點的距離</a:t>
            </a:r>
            <a:endParaRPr lang="en-US" altLang="zh-TW" dirty="0">
              <a:latin typeface="Monaco" panose="00000400000000000000" pitchFamily="2" charset="0"/>
            </a:endParaRPr>
          </a:p>
          <a:p>
            <a:r>
              <a:rPr lang="zh-TW" altLang="en-US" dirty="0"/>
              <a:t>通常會有一個特殊的值來表示無法到達的情況</a:t>
            </a:r>
            <a:endParaRPr lang="en-US" altLang="zh-TW" dirty="0"/>
          </a:p>
          <a:p>
            <a:r>
              <a:rPr lang="zh-TW" altLang="en-US" dirty="0"/>
              <a:t>例如 </a:t>
            </a:r>
            <a:r>
              <a:rPr lang="en-US" altLang="zh-TW" dirty="0">
                <a:latin typeface="Monaco" panose="00000400000000000000" pitchFamily="2" charset="0"/>
              </a:rPr>
              <a:t>INT_MAX</a:t>
            </a:r>
            <a:r>
              <a:rPr lang="zh-TW" altLang="en-US" dirty="0">
                <a:latin typeface="Monaco" panose="00000400000000000000" pitchFamily="2" charset="0"/>
              </a:rPr>
              <a:t> </a:t>
            </a:r>
            <a:r>
              <a:rPr lang="en-US" altLang="zh-TW" dirty="0">
                <a:latin typeface="Monaco" panose="00000400000000000000" pitchFamily="2" charset="0"/>
              </a:rPr>
              <a:t>or -1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889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常用 </a:t>
            </a:r>
            <a:r>
              <a:rPr lang="en-US" altLang="zh-TW" dirty="0"/>
              <a:t>vector </a:t>
            </a:r>
            <a:r>
              <a:rPr lang="zh-TW" altLang="en-US" dirty="0"/>
              <a:t>表示一張圖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vector&lt;int&gt; e[N];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int from, to;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while (</a:t>
            </a:r>
            <a:r>
              <a:rPr lang="en-US" altLang="zh-TW" dirty="0" err="1">
                <a:latin typeface="Monaco" panose="00000400000000000000" pitchFamily="2" charset="0"/>
              </a:rPr>
              <a:t>cin</a:t>
            </a:r>
            <a:r>
              <a:rPr lang="en-US" altLang="zh-TW" dirty="0">
                <a:latin typeface="Monaco" panose="00000400000000000000" pitchFamily="2" charset="0"/>
              </a:rPr>
              <a:t> &gt;&gt; from &gt;&gt; to) {</a:t>
            </a:r>
          </a:p>
          <a:p>
            <a:pPr marL="0" indent="0">
              <a:buNone/>
            </a:pPr>
            <a:r>
              <a:rPr lang="zh-TW" altLang="en-US" dirty="0">
                <a:latin typeface="Monaco" panose="00000400000000000000" pitchFamily="2" charset="0"/>
              </a:rPr>
              <a:t>  </a:t>
            </a:r>
            <a:r>
              <a:rPr lang="en-US" altLang="zh-TW" dirty="0">
                <a:latin typeface="Monaco" panose="00000400000000000000" pitchFamily="2" charset="0"/>
              </a:rPr>
              <a:t>e[from].</a:t>
            </a:r>
            <a:r>
              <a:rPr lang="en-US" altLang="zh-TW" dirty="0" err="1">
                <a:latin typeface="Monaco" panose="00000400000000000000" pitchFamily="2" charset="0"/>
              </a:rPr>
              <a:t>push_back</a:t>
            </a:r>
            <a:r>
              <a:rPr lang="en-US" altLang="zh-TW" dirty="0">
                <a:latin typeface="Monaco" panose="00000400000000000000" pitchFamily="2" charset="0"/>
              </a:rPr>
              <a:t>(to);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}</a:t>
            </a:r>
          </a:p>
          <a:p>
            <a:r>
              <a:rPr lang="en-US" altLang="zh-TW" dirty="0">
                <a:latin typeface="Monaco" panose="00000400000000000000" pitchFamily="2" charset="0"/>
              </a:rPr>
              <a:t>e[</a:t>
            </a:r>
            <a:r>
              <a:rPr lang="en-US" altLang="zh-TW" dirty="0" err="1">
                <a:latin typeface="Monaco" panose="00000400000000000000" pitchFamily="2" charset="0"/>
              </a:rPr>
              <a:t>i</a:t>
            </a:r>
            <a:r>
              <a:rPr lang="en-US" altLang="zh-TW" dirty="0">
                <a:latin typeface="Monaco" panose="00000400000000000000" pitchFamily="2" charset="0"/>
              </a:rPr>
              <a:t>]</a:t>
            </a:r>
            <a:r>
              <a:rPr lang="zh-TW" altLang="en-US" dirty="0">
                <a:latin typeface="Monaco" panose="00000400000000000000" pitchFamily="2" charset="0"/>
              </a:rPr>
              <a:t> 代表</a:t>
            </a:r>
            <a:r>
              <a:rPr lang="en-US" altLang="zh-TW" dirty="0">
                <a:latin typeface="Monaco" panose="00000400000000000000" pitchFamily="2" charset="0"/>
              </a:rPr>
              <a:t> i</a:t>
            </a:r>
            <a:r>
              <a:rPr lang="zh-TW" altLang="en-US" dirty="0">
                <a:latin typeface="Monaco" panose="00000400000000000000" pitchFamily="2" charset="0"/>
              </a:rPr>
              <a:t> 能夠走到的點的陣列</a:t>
            </a:r>
            <a:endParaRPr lang="en-US" altLang="zh-TW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9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Tree </a:t>
            </a:r>
            <a:r>
              <a:rPr lang="zh-TW" altLang="en-US" dirty="0"/>
              <a:t>是一個有向</a:t>
            </a:r>
            <a:r>
              <a:rPr lang="zh-TW" altLang="en-US" dirty="0">
                <a:solidFill>
                  <a:schemeClr val="accent1"/>
                </a:solidFill>
              </a:rPr>
              <a:t>無環</a:t>
            </a:r>
            <a:r>
              <a:rPr lang="zh-TW" altLang="en-US" dirty="0"/>
              <a:t>連通圖</a:t>
            </a:r>
            <a:endParaRPr lang="en-US" altLang="zh-TW" dirty="0"/>
          </a:p>
          <a:p>
            <a:r>
              <a:rPr lang="zh-TW" altLang="en-US" dirty="0"/>
              <a:t>節點 </a:t>
            </a:r>
            <a:r>
              <a:rPr lang="en-US" altLang="zh-TW" dirty="0"/>
              <a:t>(node)</a:t>
            </a:r>
            <a:r>
              <a:rPr lang="zh-TW" altLang="en-US" dirty="0"/>
              <a:t>： 一般樹上的點</a:t>
            </a:r>
            <a:endParaRPr lang="en-US" altLang="zh-TW" dirty="0"/>
          </a:p>
          <a:p>
            <a:r>
              <a:rPr lang="zh-TW" altLang="en-US" dirty="0"/>
              <a:t>父 </a:t>
            </a:r>
            <a:r>
              <a:rPr lang="en-US" altLang="zh-TW" dirty="0"/>
              <a:t>(parent)</a:t>
            </a:r>
            <a:r>
              <a:rPr lang="zh-TW" altLang="en-US" dirty="0"/>
              <a:t>： 節點能反向拜訪的第一個節點</a:t>
            </a:r>
          </a:p>
          <a:p>
            <a:r>
              <a:rPr lang="zh-TW" altLang="en-US" dirty="0"/>
              <a:t>子 </a:t>
            </a:r>
            <a:r>
              <a:rPr lang="en-US" altLang="zh-TW" dirty="0"/>
              <a:t>(child)</a:t>
            </a:r>
            <a:r>
              <a:rPr lang="zh-TW" altLang="en-US" dirty="0"/>
              <a:t>： 節點能正向拜訪的第一個節點</a:t>
            </a:r>
          </a:p>
          <a:p>
            <a:r>
              <a:rPr lang="zh-TW" altLang="en-US" dirty="0"/>
              <a:t>根 </a:t>
            </a:r>
            <a:r>
              <a:rPr lang="en-US" altLang="zh-TW" dirty="0"/>
              <a:t>(root)</a:t>
            </a:r>
            <a:r>
              <a:rPr lang="zh-TW" altLang="en-US" dirty="0"/>
              <a:t>： 沒有父節點的節點</a:t>
            </a:r>
          </a:p>
          <a:p>
            <a:r>
              <a:rPr lang="zh-TW" altLang="en-US" dirty="0"/>
              <a:t>葉 </a:t>
            </a:r>
            <a:r>
              <a:rPr lang="en-US" altLang="zh-TW" dirty="0"/>
              <a:t>(leaf)</a:t>
            </a:r>
            <a:r>
              <a:rPr lang="zh-TW" altLang="en-US" dirty="0"/>
              <a:t>： 沒有子節點的節點</a:t>
            </a:r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87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776EBBE-FB3E-420D-A127-38AE29D4612C}"/>
              </a:ext>
            </a:extLst>
          </p:cNvPr>
          <p:cNvSpPr txBox="1"/>
          <p:nvPr/>
        </p:nvSpPr>
        <p:spPr>
          <a:xfrm>
            <a:off x="4157221" y="1838227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C207FEA-3067-4EBF-8C2B-DAEA936412D1}"/>
              </a:ext>
            </a:extLst>
          </p:cNvPr>
          <p:cNvSpPr txBox="1"/>
          <p:nvPr/>
        </p:nvSpPr>
        <p:spPr>
          <a:xfrm>
            <a:off x="5558672" y="6262042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777C24-2919-4B36-943E-8A70EDB39023}"/>
              </a:ext>
            </a:extLst>
          </p:cNvPr>
          <p:cNvSpPr txBox="1"/>
          <p:nvPr/>
        </p:nvSpPr>
        <p:spPr>
          <a:xfrm>
            <a:off x="4579855" y="626204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7F84F7-7488-4A65-9700-DB83AFE69577}"/>
              </a:ext>
            </a:extLst>
          </p:cNvPr>
          <p:cNvSpPr txBox="1"/>
          <p:nvPr/>
        </p:nvSpPr>
        <p:spPr>
          <a:xfrm>
            <a:off x="959963" y="5758704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C82AB9-BB60-4451-B5CA-10C76EAFEC7F}"/>
              </a:ext>
            </a:extLst>
          </p:cNvPr>
          <p:cNvSpPr txBox="1"/>
          <p:nvPr/>
        </p:nvSpPr>
        <p:spPr>
          <a:xfrm>
            <a:off x="2590799" y="527422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99BFA25-BE24-4314-806E-FD9A4091E565}"/>
              </a:ext>
            </a:extLst>
          </p:cNvPr>
          <p:cNvSpPr txBox="1"/>
          <p:nvPr/>
        </p:nvSpPr>
        <p:spPr>
          <a:xfrm>
            <a:off x="3613607" y="5274220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C5D214-3728-4650-BB4A-AABC609F31F0}"/>
              </a:ext>
            </a:extLst>
          </p:cNvPr>
          <p:cNvSpPr txBox="1"/>
          <p:nvPr/>
        </p:nvSpPr>
        <p:spPr>
          <a:xfrm>
            <a:off x="5107757" y="2789956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2D94EC-B60A-48D1-9B9C-B34252C0D90E}"/>
              </a:ext>
            </a:extLst>
          </p:cNvPr>
          <p:cNvSpPr txBox="1"/>
          <p:nvPr/>
        </p:nvSpPr>
        <p:spPr>
          <a:xfrm>
            <a:off x="482854" y="3803502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的子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591C0A-F0AA-4E81-9E17-F56ECD3BC946}"/>
              </a:ext>
            </a:extLst>
          </p:cNvPr>
          <p:cNvSpPr txBox="1"/>
          <p:nvPr/>
        </p:nvSpPr>
        <p:spPr>
          <a:xfrm>
            <a:off x="168369" y="1848300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每個點都是節點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0CE5C7E-98FF-4202-B0ED-78CAFBB047DD}"/>
              </a:ext>
            </a:extLst>
          </p:cNvPr>
          <p:cNvSpPr txBox="1"/>
          <p:nvPr/>
        </p:nvSpPr>
        <p:spPr>
          <a:xfrm>
            <a:off x="3560187" y="420335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</p:spTree>
    <p:extLst>
      <p:ext uri="{BB962C8B-B14F-4D97-AF65-F5344CB8AC3E}">
        <p14:creationId xmlns:p14="http://schemas.microsoft.com/office/powerpoint/2010/main" val="66083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祖先 </a:t>
            </a:r>
            <a:r>
              <a:rPr lang="en-US" altLang="zh-TW" dirty="0"/>
              <a:t>(ancestor)</a:t>
            </a:r>
            <a:r>
              <a:rPr lang="zh-TW" altLang="en-US" dirty="0"/>
              <a:t>： 節點能反向拜訪的所有節點</a:t>
            </a:r>
          </a:p>
          <a:p>
            <a:r>
              <a:rPr lang="zh-TW" altLang="en-US" dirty="0"/>
              <a:t>孫子 </a:t>
            </a:r>
            <a:r>
              <a:rPr lang="en-US" altLang="zh-TW" dirty="0"/>
              <a:t>(descendant)</a:t>
            </a:r>
            <a:r>
              <a:rPr lang="zh-TW" altLang="en-US" dirty="0"/>
              <a:t>： 節點能正向拜訪的所有節點</a:t>
            </a:r>
          </a:p>
          <a:p>
            <a:r>
              <a:rPr lang="zh-TW" altLang="en-US" dirty="0"/>
              <a:t>深度 </a:t>
            </a:r>
            <a:r>
              <a:rPr lang="en-US" altLang="zh-TW" dirty="0"/>
              <a:t>(depth)</a:t>
            </a:r>
            <a:r>
              <a:rPr lang="zh-TW" altLang="en-US" dirty="0"/>
              <a:t>： 節點的深度為從根到該節點所經過的邊數</a:t>
            </a:r>
          </a:p>
          <a:p>
            <a:r>
              <a:rPr lang="zh-TW" altLang="en-US" dirty="0"/>
              <a:t>森林 </a:t>
            </a:r>
            <a:r>
              <a:rPr lang="en-US" altLang="zh-TW" dirty="0"/>
              <a:t>(forest)</a:t>
            </a:r>
            <a:r>
              <a:rPr lang="zh-TW" altLang="en-US" dirty="0"/>
              <a:t>： 一個集合包含所有不相交的 </a:t>
            </a:r>
            <a:r>
              <a:rPr lang="en-US" altLang="zh-TW" dirty="0"/>
              <a:t>Tree</a:t>
            </a:r>
          </a:p>
          <a:p>
            <a:r>
              <a:rPr lang="zh-TW" altLang="en-US" dirty="0"/>
              <a:t>每個非根節點只有一個父節點</a:t>
            </a:r>
          </a:p>
        </p:txBody>
      </p:sp>
    </p:spTree>
    <p:extLst>
      <p:ext uri="{BB962C8B-B14F-4D97-AF65-F5344CB8AC3E}">
        <p14:creationId xmlns:p14="http://schemas.microsoft.com/office/powerpoint/2010/main" val="285014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87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22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160AE-7DCE-4CDD-8F80-DEFF82F1B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zh-TW" altLang="en-US" dirty="0"/>
              <a:t>賽後檢討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85F8AD-06A8-4164-A72B-D09696324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520"/>
            <a:ext cx="9144000" cy="1224280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常用手法以及容易忽略的細項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263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5998B24-7A65-4E7A-9B6D-FE8238041554}"/>
              </a:ext>
            </a:extLst>
          </p:cNvPr>
          <p:cNvSpPr txBox="1"/>
          <p:nvPr/>
        </p:nvSpPr>
        <p:spPr>
          <a:xfrm>
            <a:off x="6358530" y="3337669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Depth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A921BD-1ACD-4CDA-BC21-6ACF7043D80C}"/>
              </a:ext>
            </a:extLst>
          </p:cNvPr>
          <p:cNvCxnSpPr>
            <a:cxnSpLocks/>
          </p:cNvCxnSpPr>
          <p:nvPr/>
        </p:nvCxnSpPr>
        <p:spPr>
          <a:xfrm>
            <a:off x="3978111" y="2243579"/>
            <a:ext cx="612743" cy="584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3626232-58A0-4F31-BA1C-169A3A882EED}"/>
              </a:ext>
            </a:extLst>
          </p:cNvPr>
          <p:cNvCxnSpPr>
            <a:cxnSpLocks/>
          </p:cNvCxnSpPr>
          <p:nvPr/>
        </p:nvCxnSpPr>
        <p:spPr>
          <a:xfrm>
            <a:off x="4779390" y="3264616"/>
            <a:ext cx="18852" cy="5347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0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5266D3A-1015-4222-9677-66955BB187AD}"/>
              </a:ext>
            </a:extLst>
          </p:cNvPr>
          <p:cNvSpPr/>
          <p:nvPr/>
        </p:nvSpPr>
        <p:spPr>
          <a:xfrm rot="18547760">
            <a:off x="3645653" y="1424332"/>
            <a:ext cx="1291470" cy="220639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7D03C09-61C4-46F8-98D0-F2372DD7FB3C}"/>
              </a:ext>
            </a:extLst>
          </p:cNvPr>
          <p:cNvSpPr txBox="1"/>
          <p:nvPr/>
        </p:nvSpPr>
        <p:spPr>
          <a:xfrm>
            <a:off x="5034171" y="1974247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的祖先</a:t>
            </a:r>
          </a:p>
        </p:txBody>
      </p:sp>
    </p:spTree>
    <p:extLst>
      <p:ext uri="{BB962C8B-B14F-4D97-AF65-F5344CB8AC3E}">
        <p14:creationId xmlns:p14="http://schemas.microsoft.com/office/powerpoint/2010/main" val="548241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0413DA2-C8F4-4967-9CCD-5C82C15A2991}"/>
              </a:ext>
            </a:extLst>
          </p:cNvPr>
          <p:cNvSpPr/>
          <p:nvPr/>
        </p:nvSpPr>
        <p:spPr>
          <a:xfrm>
            <a:off x="3271344" y="4492083"/>
            <a:ext cx="2177349" cy="200079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E9F8E2-818B-4ACE-B7F2-AB87F787AC5D}"/>
              </a:ext>
            </a:extLst>
          </p:cNvPr>
          <p:cNvSpPr txBox="1"/>
          <p:nvPr/>
        </p:nvSpPr>
        <p:spPr>
          <a:xfrm>
            <a:off x="3326613" y="5355981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的孫子</a:t>
            </a:r>
          </a:p>
        </p:txBody>
      </p:sp>
    </p:spTree>
    <p:extLst>
      <p:ext uri="{BB962C8B-B14F-4D97-AF65-F5344CB8AC3E}">
        <p14:creationId xmlns:p14="http://schemas.microsoft.com/office/powerpoint/2010/main" val="3024763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有點像是把人分組</a:t>
            </a:r>
            <a:endParaRPr lang="en-US" altLang="zh-TW" dirty="0"/>
          </a:p>
          <a:p>
            <a:r>
              <a:rPr lang="zh-TW" altLang="en-US" dirty="0"/>
              <a:t>不同組不會有相同的元素 </a:t>
            </a:r>
            <a:r>
              <a:rPr lang="en-US" altLang="zh-TW" dirty="0"/>
              <a:t>(</a:t>
            </a:r>
            <a:r>
              <a:rPr lang="zh-TW" altLang="en-US" dirty="0"/>
              <a:t>不能分身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要對組別或是人做大量的操作</a:t>
            </a:r>
          </a:p>
        </p:txBody>
      </p:sp>
    </p:spTree>
    <p:extLst>
      <p:ext uri="{BB962C8B-B14F-4D97-AF65-F5344CB8AC3E}">
        <p14:creationId xmlns:p14="http://schemas.microsoft.com/office/powerpoint/2010/main" val="2718523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將新的人加入組別</a:t>
            </a:r>
            <a:endParaRPr lang="en-US" altLang="zh-TW" dirty="0"/>
          </a:p>
          <a:p>
            <a:r>
              <a:rPr lang="zh-TW" altLang="en-US" dirty="0"/>
              <a:t>將兩個組合併</a:t>
            </a:r>
            <a:endParaRPr lang="en-US" altLang="zh-TW" dirty="0"/>
          </a:p>
          <a:p>
            <a:r>
              <a:rPr lang="zh-TW" altLang="en-US" dirty="0"/>
              <a:t>查詢一個組別的人數</a:t>
            </a:r>
            <a:endParaRPr lang="en-US" altLang="zh-TW" dirty="0"/>
          </a:p>
          <a:p>
            <a:r>
              <a:rPr lang="zh-TW" altLang="en-US" dirty="0"/>
              <a:t>查詢某人屬於哪一組</a:t>
            </a:r>
            <a:endParaRPr lang="en-US" altLang="zh-TW" dirty="0"/>
          </a:p>
          <a:p>
            <a:r>
              <a:rPr lang="zh-TW" altLang="en-US" dirty="0"/>
              <a:t>從某個組刪除一個人 </a:t>
            </a:r>
            <a:r>
              <a:rPr lang="en-US" altLang="zh-TW" dirty="0"/>
              <a:t>(</a:t>
            </a:r>
            <a:r>
              <a:rPr lang="zh-TW" altLang="en-US" dirty="0"/>
              <a:t>較難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9990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實作方式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為了能夠快速完成操作，採用以下的方式表達 </a:t>
            </a:r>
            <a:r>
              <a:rPr lang="en-US" altLang="zh-TW" dirty="0"/>
              <a:t>Disjoint sets</a:t>
            </a:r>
          </a:p>
          <a:p>
            <a:r>
              <a:rPr lang="zh-TW" altLang="en-US" dirty="0"/>
              <a:t>以一棵樹來表達一個組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3482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Initialization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for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90055"/>
                </a:solidFill>
                <a:latin typeface="Monaco" panose="00000400000000000000" pitchFamily="2" charset="0"/>
                <a:ea typeface="Menlo"/>
              </a:rPr>
              <a:t>1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;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&lt;=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N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;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v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++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)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group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[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]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v</a:t>
            </a:r>
            <a:endParaRPr lang="zh-TW" altLang="en-US" dirty="0">
              <a:latin typeface="Monaco" panose="00000400000000000000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373280-0BDF-4D9A-8E97-29E265D34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8674"/>
            <a:ext cx="80486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40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Find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假設有元素 </a:t>
            </a:r>
            <a:r>
              <a:rPr lang="en-US" altLang="zh-TW" dirty="0"/>
              <a:t>1 ~ 5</a:t>
            </a:r>
            <a:r>
              <a:rPr lang="zh-TW" altLang="en-US" dirty="0"/>
              <a:t>，其中 </a:t>
            </a:r>
            <a:r>
              <a:rPr lang="en-US" altLang="zh-TW" dirty="0"/>
              <a:t>1,2 </a:t>
            </a:r>
            <a:r>
              <a:rPr lang="zh-TW" altLang="en-US" dirty="0"/>
              <a:t>一組，</a:t>
            </a:r>
            <a:r>
              <a:rPr lang="en-US" altLang="zh-TW" dirty="0"/>
              <a:t>3,4,5 </a:t>
            </a:r>
            <a:r>
              <a:rPr lang="zh-TW" altLang="en-US" dirty="0"/>
              <a:t>一組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F5B0C8-BD3B-4680-B463-03C913C9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2635"/>
            <a:ext cx="2362200" cy="308610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1183CCD-3504-4613-9902-DFAD1CFD10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06795" y="3058160"/>
          <a:ext cx="5291060" cy="14195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8212">
                  <a:extLst>
                    <a:ext uri="{9D8B030D-6E8A-4147-A177-3AD203B41FA5}">
                      <a16:colId xmlns:a16="http://schemas.microsoft.com/office/drawing/2014/main" val="1031166507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2142202910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515737581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3976865170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4052795844"/>
                    </a:ext>
                  </a:extLst>
                </a:gridCol>
              </a:tblGrid>
              <a:tr h="709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[1]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[2]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[3]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[4]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[5]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922832"/>
                  </a:ext>
                </a:extLst>
              </a:tr>
              <a:tr h="709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1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1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3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3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4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956911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FD07C8A0-8C06-4FFE-9EFE-937A944A9132}"/>
              </a:ext>
            </a:extLst>
          </p:cNvPr>
          <p:cNvSpPr txBox="1"/>
          <p:nvPr/>
        </p:nvSpPr>
        <p:spPr>
          <a:xfrm>
            <a:off x="3693343" y="3167390"/>
            <a:ext cx="14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Monaco" panose="00000400000000000000" pitchFamily="2" charset="0"/>
              </a:rPr>
              <a:t>group[]</a:t>
            </a:r>
            <a:endParaRPr lang="zh-TW" altLang="en-US" sz="2800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059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Find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int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DD4A68"/>
                </a:solidFill>
                <a:latin typeface="Monaco" panose="00000400000000000000" pitchFamily="2" charset="0"/>
                <a:ea typeface="Menlo"/>
              </a:rPr>
              <a:t>Find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int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)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{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endParaRPr lang="en-US" altLang="zh-TW" dirty="0">
              <a:solidFill>
                <a:srgbClr val="333333"/>
              </a:solidFill>
              <a:latin typeface="Monaco" panose="00000400000000000000" pitchFamily="2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 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if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==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group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[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])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return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;</a:t>
            </a:r>
            <a:endParaRPr lang="en-US" altLang="zh-TW" dirty="0">
              <a:solidFill>
                <a:srgbClr val="333333"/>
              </a:solidFill>
              <a:latin typeface="Monaco" panose="00000400000000000000" pitchFamily="2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 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return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group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[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]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DD4A68"/>
                </a:solidFill>
                <a:latin typeface="Monaco" panose="00000400000000000000" pitchFamily="2" charset="0"/>
                <a:ea typeface="Menlo"/>
              </a:rPr>
              <a:t>Find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group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[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]);</a:t>
            </a:r>
            <a:endParaRPr lang="en-US" altLang="zh-TW" dirty="0">
              <a:solidFill>
                <a:srgbClr val="999999"/>
              </a:solidFill>
              <a:latin typeface="Monaco" panose="00000400000000000000" pitchFamily="2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}</a:t>
            </a:r>
            <a:r>
              <a:rPr lang="zh-TW" altLang="zh-TW" sz="3200" dirty="0">
                <a:latin typeface="Monaco" panose="00000400000000000000" pitchFamily="2" charset="0"/>
              </a:rPr>
              <a:t> </a:t>
            </a:r>
            <a:endParaRPr lang="zh-TW" altLang="zh-TW" sz="7200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1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Find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FBDE23-3FD2-4FDB-BD89-F43A7048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2635"/>
            <a:ext cx="3971925" cy="206692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5F8482C-257A-459B-8F13-72B8D64C5E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32322" y="2841343"/>
          <a:ext cx="5291060" cy="14195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8212">
                  <a:extLst>
                    <a:ext uri="{9D8B030D-6E8A-4147-A177-3AD203B41FA5}">
                      <a16:colId xmlns:a16="http://schemas.microsoft.com/office/drawing/2014/main" val="1031166507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2142202910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515737581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3976865170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4052795844"/>
                    </a:ext>
                  </a:extLst>
                </a:gridCol>
              </a:tblGrid>
              <a:tr h="709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[1]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[2]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[3]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[4]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[5]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922832"/>
                  </a:ext>
                </a:extLst>
              </a:tr>
              <a:tr h="709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1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1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3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3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3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956911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82E6757C-9881-49D2-AC74-DA4A5D59E6BE}"/>
              </a:ext>
            </a:extLst>
          </p:cNvPr>
          <p:cNvSpPr txBox="1"/>
          <p:nvPr/>
        </p:nvSpPr>
        <p:spPr>
          <a:xfrm>
            <a:off x="4118870" y="2950573"/>
            <a:ext cx="14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Monaco" panose="00000400000000000000" pitchFamily="2" charset="0"/>
              </a:rPr>
              <a:t>group[]</a:t>
            </a:r>
            <a:endParaRPr lang="zh-TW" altLang="en-US" sz="2800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1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8E4B0-3675-47EB-90D6-E57A25E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Outline</a:t>
            </a:r>
            <a:endParaRPr 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CB979-393A-4E8B-A03D-8259BCD8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960"/>
            <a:ext cx="10515600" cy="408400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Consolas" panose="020B0609020204030204" pitchFamily="49" charset="0"/>
              </a:rPr>
              <a:t>解題建議步驟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r>
              <a:rPr lang="en-US" altLang="zh-TW" sz="4000" dirty="0">
                <a:latin typeface="Consolas" panose="020B0609020204030204" pitchFamily="49" charset="0"/>
              </a:rPr>
              <a:t>Coding </a:t>
            </a:r>
            <a:r>
              <a:rPr lang="zh-TW" altLang="en-US" sz="4000" dirty="0">
                <a:latin typeface="Consolas" panose="020B0609020204030204" pitchFamily="49" charset="0"/>
              </a:rPr>
              <a:t>的注意事項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r>
              <a:rPr lang="zh-TW" altLang="en-US" sz="4000" dirty="0">
                <a:latin typeface="Consolas" panose="020B0609020204030204" pitchFamily="49" charset="0"/>
              </a:rPr>
              <a:t>自我修練的方法</a:t>
            </a:r>
            <a:endParaRPr lang="en-US" altLang="zh-TW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441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Union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void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DD4A68"/>
                </a:solidFill>
                <a:latin typeface="Monaco" panose="00000400000000000000" pitchFamily="2" charset="0"/>
                <a:ea typeface="Menlo"/>
              </a:rPr>
              <a:t>Union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int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u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,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int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)</a:t>
            </a:r>
            <a:r>
              <a:rPr lang="en-US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{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endParaRPr lang="en-US" altLang="zh-TW" dirty="0">
              <a:solidFill>
                <a:srgbClr val="333333"/>
              </a:solidFill>
              <a:latin typeface="Monaco" panose="00000400000000000000" pitchFamily="2" charset="0"/>
              <a:ea typeface="Menlo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 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group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[</a:t>
            </a:r>
            <a:r>
              <a:rPr lang="zh-TW" altLang="zh-TW" dirty="0">
                <a:solidFill>
                  <a:srgbClr val="DD4A68"/>
                </a:solidFill>
                <a:latin typeface="Monaco" panose="00000400000000000000" pitchFamily="2" charset="0"/>
                <a:ea typeface="Menlo"/>
              </a:rPr>
              <a:t>Find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u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)]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DD4A68"/>
                </a:solidFill>
                <a:latin typeface="Monaco" panose="00000400000000000000" pitchFamily="2" charset="0"/>
                <a:ea typeface="Menlo"/>
              </a:rPr>
              <a:t>Find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);</a:t>
            </a:r>
            <a:endParaRPr lang="en-US" altLang="zh-TW" dirty="0">
              <a:solidFill>
                <a:srgbClr val="333333"/>
              </a:solidFill>
              <a:latin typeface="Monaco" panose="00000400000000000000" pitchFamily="2" charset="0"/>
              <a:ea typeface="Menlo"/>
            </a:endParaRPr>
          </a:p>
          <a:p>
            <a:pPr marL="0" indent="0">
              <a:buNone/>
            </a:pP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}</a:t>
            </a:r>
            <a:endParaRPr lang="zh-TW" altLang="en-US" dirty="0">
              <a:latin typeface="Monaco" panose="00000400000000000000" pitchFamily="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62CFBA6-7AC0-4B97-9506-2B43F9AFB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18"/>
          <a:stretch/>
        </p:blipFill>
        <p:spPr>
          <a:xfrm>
            <a:off x="4270342" y="3324486"/>
            <a:ext cx="1190134" cy="3086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4CE2B9-0609-450C-9866-A217212F5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76"/>
          <a:stretch/>
        </p:blipFill>
        <p:spPr>
          <a:xfrm>
            <a:off x="2959229" y="3388257"/>
            <a:ext cx="1113149" cy="3086100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286DC2E3-64EE-40D2-A1FF-6224CA074D5F}"/>
              </a:ext>
            </a:extLst>
          </p:cNvPr>
          <p:cNvCxnSpPr>
            <a:cxnSpLocks/>
          </p:cNvCxnSpPr>
          <p:nvPr/>
        </p:nvCxnSpPr>
        <p:spPr>
          <a:xfrm flipH="1">
            <a:off x="4072378" y="3723588"/>
            <a:ext cx="3393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51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48148E-6 L -0.0375 -1.48148E-6 C -0.0543 -1.48148E-6 -0.07487 -0.05208 -0.07487 -0.09421 L -0.07487 -0.18842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7 -0.18727 L -0.07487 -0.18727 C -0.0638 -0.1875 -0.05273 -0.18866 -0.04167 -0.18866 C -0.0237 -0.18866 -0.02279 -0.18958 -0.0293 -0.18565 C -0.0362 -0.18611 -0.04323 -0.18634 -0.05013 -0.18727 C -0.05104 -0.18727 -0.05169 -0.18866 -0.05247 -0.18866 C -0.06029 -0.18866 -0.06797 -0.1875 -0.07565 -0.18727 C -0.07643 -0.1868 -0.07799 -0.18727 -0.07799 -0.18565 C -0.07799 -0.18333 -0.07292 -0.18171 -0.07252 -0.18148 C -0.06953 -0.18194 -0.0664 -0.18241 -0.06328 -0.18287 C -0.06172 -0.18333 -0.06015 -0.18379 -0.05872 -0.18426 C -0.05768 -0.18472 -0.05664 -0.18542 -0.0556 -0.18565 C -0.05299 -0.18634 -0.05039 -0.18634 -0.04792 -0.18727 C -0.04401 -0.18819 -0.0362 -0.1912 -0.0362 -0.1912 L -0.02239 -0.18981 C -0.02031 -0.18889 -0.02643 -0.18727 -0.02851 -0.18727 L -0.07409 -0.18565 C -0.07487 -0.18472 -0.07565 -0.18379 -0.07643 -0.18287 C -0.07721 -0.18241 -0.07956 -0.18148 -0.07877 -0.18148 C -0.07174 -0.18148 -0.06901 -0.18449 -0.06172 -0.18565 C -0.04557 -0.18842 -0.05039 -0.18727 -0.07643 -0.18565 C -0.07773 -0.18542 -0.07956 -0.18634 -0.08034 -0.18426 C -0.08086 -0.18287 -0.0789 -0.18171 -0.07799 -0.18148 L -0.0556 -0.18287 L -0.04792 -0.18426 C -0.04127 -0.18565 -0.03971 -0.18657 -0.03242 -0.18727 C -0.0293 -0.18727 -0.02617 -0.18727 -0.02318 -0.18727 L -0.07487 -0.18727 Z" pathEditMode="relative" ptsTypes="AAAAAAAAAAAAAAAAAAAAAAAA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Union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333333"/>
                </a:solidFill>
              </a:rPr>
              <a:t>範例</a:t>
            </a:r>
            <a:r>
              <a:rPr lang="zh-TW" altLang="en-US" b="1" dirty="0">
                <a:solidFill>
                  <a:srgbClr val="333333"/>
                </a:solidFill>
              </a:rPr>
              <a:t> </a:t>
            </a:r>
            <a:r>
              <a:rPr lang="en-US" altLang="zh-TW" b="1" dirty="0" err="1">
                <a:solidFill>
                  <a:srgbClr val="337AB7"/>
                </a:solidFill>
                <a:hlinkClick r:id="rId2"/>
              </a:rPr>
              <a:t>UVa</a:t>
            </a:r>
            <a:r>
              <a:rPr lang="en-US" altLang="zh-TW" b="1" dirty="0">
                <a:solidFill>
                  <a:srgbClr val="337AB7"/>
                </a:solidFill>
                <a:hlinkClick r:id="rId2"/>
              </a:rPr>
              <a:t> OJ 879 Circuit Net</a:t>
            </a:r>
            <a:endParaRPr lang="en-US" altLang="zh-TW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792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374B3-BE12-468C-87AA-0F68AB61E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EECBDB-B2C4-47BF-990D-1F03E2880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856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4D3CE3-3DC8-424D-AC3B-69E9B3CB0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map, set and priority_queue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DB5146F-C350-43D9-A62B-D1392B23E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zh-TW" altLang="en-US" dirty="0"/>
              <a:t>好用的 </a:t>
            </a:r>
            <a:r>
              <a:rPr lang="en-US" altLang="zh-TW" dirty="0">
                <a:solidFill>
                  <a:srgbClr val="FF0000"/>
                </a:solidFill>
              </a:rPr>
              <a:t>S</a:t>
            </a:r>
            <a:r>
              <a:rPr lang="en-US" altLang="zh-TW" dirty="0"/>
              <a:t>tandard </a:t>
            </a:r>
            <a:r>
              <a:rPr lang="en-US" altLang="zh-TW" dirty="0">
                <a:solidFill>
                  <a:srgbClr val="FF0000"/>
                </a:solidFill>
              </a:rPr>
              <a:t>T</a:t>
            </a:r>
            <a:r>
              <a:rPr lang="en-US" altLang="zh-TW" dirty="0"/>
              <a:t>emplate </a:t>
            </a:r>
            <a:r>
              <a:rPr lang="en-US" altLang="zh-TW" dirty="0">
                <a:solidFill>
                  <a:srgbClr val="FF0000"/>
                </a:solidFill>
              </a:rPr>
              <a:t>L</a:t>
            </a:r>
            <a:r>
              <a:rPr lang="en-US" altLang="zh-TW" dirty="0"/>
              <a:t>ibrary</a:t>
            </a:r>
            <a:r>
              <a:rPr lang="zh-TW" altLang="en-US" dirty="0"/>
              <a:t> 第三彈</a:t>
            </a:r>
          </a:p>
        </p:txBody>
      </p:sp>
    </p:spTree>
    <p:extLst>
      <p:ext uri="{BB962C8B-B14F-4D97-AF65-F5344CB8AC3E}">
        <p14:creationId xmlns:p14="http://schemas.microsoft.com/office/powerpoint/2010/main" val="1984770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B59EF-423D-4ED6-888A-9101842E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map, set and priority_queue</a:t>
            </a:r>
            <a:r>
              <a:rPr lang="zh-TW" altLang="en-US" dirty="0"/>
              <a:t> 共同特色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FC2A6E-92D4-4E15-8975-F4B00CCEC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4202"/>
            <a:ext cx="10515600" cy="3282760"/>
          </a:xfrm>
        </p:spPr>
        <p:txBody>
          <a:bodyPr/>
          <a:lstStyle/>
          <a:p>
            <a:r>
              <a:rPr lang="zh-TW" altLang="en-US" dirty="0"/>
              <a:t>依照給定的規則儲存。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1262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DEA79-3CE8-4133-8A9B-71D36601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19764-E3E7-4A7B-92CF-89A077172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4811"/>
            <a:ext cx="4838700" cy="3442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i="1" dirty="0"/>
              <a:t>用</a:t>
            </a:r>
            <a:r>
              <a:rPr lang="zh-TW" altLang="en-US" sz="2400" b="1" i="1" dirty="0"/>
              <a:t>整數</a:t>
            </a:r>
            <a:r>
              <a:rPr lang="zh-TW" altLang="en-US" sz="2400" i="1" dirty="0"/>
              <a:t>索引找資料</a:t>
            </a: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int a[5] = {3, 7, 2, 7, 5};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cout &lt;&lt; a[3]; //7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cout &lt;&lt; a[1]; //7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cout &lt;&lt; a[0]; //3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11323F5-8142-48A6-9221-A721A21EC7D4}"/>
              </a:ext>
            </a:extLst>
          </p:cNvPr>
          <p:cNvSpPr txBox="1">
            <a:spLocks/>
          </p:cNvSpPr>
          <p:nvPr/>
        </p:nvSpPr>
        <p:spPr>
          <a:xfrm>
            <a:off x="5943600" y="3229761"/>
            <a:ext cx="5410200" cy="294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考慮下列情況：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從名字查詢年齡，需要怎麼規劃儲存與查詢的方法？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7165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DEA79-3CE8-4133-8A9B-71D36601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19764-E3E7-4A7B-92CF-89A077172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4811"/>
            <a:ext cx="4838700" cy="2877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i="1" dirty="0"/>
              <a:t>用</a:t>
            </a:r>
            <a:r>
              <a:rPr lang="zh-TW" altLang="en-US" sz="2400" b="1" i="1" dirty="0"/>
              <a:t>整數</a:t>
            </a:r>
            <a:r>
              <a:rPr lang="zh-TW" altLang="en-US" sz="2400" i="1" dirty="0"/>
              <a:t>索引找資料</a:t>
            </a: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int a[5] = {3, 7, 2, 7, 5};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AB95823-AF54-452B-B860-2250E40258EB}"/>
              </a:ext>
            </a:extLst>
          </p:cNvPr>
          <p:cNvSpPr txBox="1"/>
          <p:nvPr/>
        </p:nvSpPr>
        <p:spPr>
          <a:xfrm>
            <a:off x="2615923" y="4369659"/>
            <a:ext cx="92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索引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9A75447-01F2-4265-B3C5-4FF105C4E961}"/>
              </a:ext>
            </a:extLst>
          </p:cNvPr>
          <p:cNvSpPr txBox="1"/>
          <p:nvPr/>
        </p:nvSpPr>
        <p:spPr>
          <a:xfrm>
            <a:off x="1006679" y="4924338"/>
            <a:ext cx="162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資料型態</a:t>
            </a:r>
            <a:endParaRPr lang="en-US" altLang="zh-TW" sz="2800" dirty="0">
              <a:latin typeface="Consolas" panose="020B0609020204030204" pitchFamily="49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85168D0-5F37-482F-9B3E-EF4BF300DF8C}"/>
              </a:ext>
            </a:extLst>
          </p:cNvPr>
          <p:cNvCxnSpPr>
            <a:cxnSpLocks/>
          </p:cNvCxnSpPr>
          <p:nvPr/>
        </p:nvCxnSpPr>
        <p:spPr>
          <a:xfrm flipH="1" flipV="1">
            <a:off x="1300294" y="3565321"/>
            <a:ext cx="536895" cy="134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7563AA5-0ACA-499F-946B-1BD7765D53F1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055304" y="3506599"/>
            <a:ext cx="1024898" cy="86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8BBCE44-2F56-4BBF-81CF-3FE73895E439}"/>
              </a:ext>
            </a:extLst>
          </p:cNvPr>
          <p:cNvSpPr txBox="1">
            <a:spLocks/>
          </p:cNvSpPr>
          <p:nvPr/>
        </p:nvSpPr>
        <p:spPr>
          <a:xfrm>
            <a:off x="5943600" y="3229761"/>
            <a:ext cx="5410200" cy="294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資料型態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可以自由定義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卻只能是整數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4415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DEA79-3CE8-4133-8A9B-71D36601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53FCC41-8E02-4636-9B4A-D3EAFA21B99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114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map&lt;</a:t>
            </a:r>
            <a:r>
              <a:rPr lang="en-US" altLang="zh-TW" sz="2400" dirty="0" err="1">
                <a:latin typeface="Consolas" panose="020B0609020204030204" pitchFamily="49" charset="0"/>
                <a:sym typeface="Wingdings" panose="05000000000000000000" pitchFamily="2" charset="2"/>
              </a:rPr>
              <a:t>char,string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&gt; mymap;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mymap['a']="an element";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mymap['b']="another element";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mymap['c']=mymap['b'];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cout</a:t>
            </a:r>
            <a:r>
              <a:rPr lang="zh-TW" altLang="en-US" sz="2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&lt;&lt; mymap['b']; //another element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cout</a:t>
            </a:r>
            <a:r>
              <a:rPr lang="zh-TW" altLang="en-US" sz="2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&lt;&lt; mymap['a']; //an element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FFADC0-5718-4F09-9364-A8CFD795F845}"/>
              </a:ext>
            </a:extLst>
          </p:cNvPr>
          <p:cNvSpPr txBox="1"/>
          <p:nvPr/>
        </p:nvSpPr>
        <p:spPr>
          <a:xfrm>
            <a:off x="7945992" y="4533289"/>
            <a:ext cx="92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索引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E5F0C4-23DC-42E0-9537-6D0181FCBA19}"/>
              </a:ext>
            </a:extLst>
          </p:cNvPr>
          <p:cNvSpPr txBox="1"/>
          <p:nvPr/>
        </p:nvSpPr>
        <p:spPr>
          <a:xfrm>
            <a:off x="9726337" y="4957982"/>
            <a:ext cx="162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資料型態</a:t>
            </a:r>
            <a:endParaRPr lang="en-US" altLang="zh-TW" sz="2800" dirty="0">
              <a:latin typeface="Consolas" panose="020B0609020204030204" pitchFamily="49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33F46B7-F23E-4FAF-AD44-EEA282828BA7}"/>
              </a:ext>
            </a:extLst>
          </p:cNvPr>
          <p:cNvCxnSpPr>
            <a:cxnSpLocks/>
          </p:cNvCxnSpPr>
          <p:nvPr/>
        </p:nvCxnSpPr>
        <p:spPr>
          <a:xfrm flipH="1" flipV="1">
            <a:off x="9724174" y="3512469"/>
            <a:ext cx="832674" cy="142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E39ED42-EFDC-4028-A806-1EC4B557A9E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410271" y="3512469"/>
            <a:ext cx="238779" cy="102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7226E4D-4506-4EA5-8DA5-55C225817A6E}"/>
              </a:ext>
            </a:extLst>
          </p:cNvPr>
          <p:cNvSpPr txBox="1">
            <a:spLocks/>
          </p:cNvSpPr>
          <p:nvPr/>
        </p:nvSpPr>
        <p:spPr>
          <a:xfrm>
            <a:off x="7534012" y="3136201"/>
            <a:ext cx="4498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map&lt;</a:t>
            </a:r>
            <a:r>
              <a:rPr lang="en-US" altLang="zh-TW" sz="2400" dirty="0" err="1">
                <a:latin typeface="Consolas" panose="020B0609020204030204" pitchFamily="49" charset="0"/>
                <a:sym typeface="Wingdings" panose="05000000000000000000" pitchFamily="2" charset="2"/>
              </a:rPr>
              <a:t>char,string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&gt; mymap;</a:t>
            </a:r>
          </a:p>
        </p:txBody>
      </p:sp>
    </p:spTree>
    <p:extLst>
      <p:ext uri="{BB962C8B-B14F-4D97-AF65-F5344CB8AC3E}">
        <p14:creationId xmlns:p14="http://schemas.microsoft.com/office/powerpoint/2010/main" val="4245877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DEA79-3CE8-4133-8A9B-71D36601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</a:t>
            </a:r>
            <a:r>
              <a:rPr lang="zh-TW" altLang="en-US" dirty="0"/>
              <a:t>好用的代價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53FCC41-8E02-4636-9B4A-D3EAFA21B99F}"/>
              </a:ext>
            </a:extLst>
          </p:cNvPr>
          <p:cNvSpPr txBox="1">
            <a:spLocks/>
          </p:cNvSpPr>
          <p:nvPr/>
        </p:nvSpPr>
        <p:spPr>
          <a:xfrm>
            <a:off x="838200" y="3003259"/>
            <a:ext cx="4838700" cy="317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mymap['b']="apple";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cout</a:t>
            </a:r>
            <a:r>
              <a:rPr lang="zh-TW" altLang="en-US" sz="2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&lt;&lt; mymap['b’];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新增與取值的操作為</a:t>
            </a:r>
            <a:r>
              <a:rPr lang="en-US" altLang="zh-TW" dirty="0"/>
              <a:t>O(logN)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B578651-3B46-46F9-B259-59C9C16879BA}"/>
              </a:ext>
            </a:extLst>
          </p:cNvPr>
          <p:cNvSpPr txBox="1">
            <a:spLocks/>
          </p:cNvSpPr>
          <p:nvPr/>
        </p:nvSpPr>
        <p:spPr>
          <a:xfrm>
            <a:off x="5676900" y="3003258"/>
            <a:ext cx="4838700" cy="317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a[0]=18;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cout</a:t>
            </a:r>
            <a:r>
              <a:rPr lang="zh-TW" altLang="en-US" sz="2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&lt;&lt; a[0];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新增與取值的操作為</a:t>
            </a:r>
            <a:r>
              <a:rPr lang="en-US" altLang="zh-TW" dirty="0"/>
              <a:t>O(1)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86631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75E91-B668-4807-82BE-3B993B75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</a:t>
            </a:r>
            <a:r>
              <a:rPr lang="zh-TW" altLang="en-US" dirty="0"/>
              <a:t>遍歷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0B322B-925A-4C07-BD20-2D1BC57E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466"/>
            <a:ext cx="10515600" cy="4773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map&lt;</a:t>
            </a:r>
            <a:r>
              <a:rPr lang="en-US" altLang="zh-TW" sz="2400" dirty="0" err="1">
                <a:latin typeface="Consolas" panose="020B0609020204030204" pitchFamily="49" charset="0"/>
              </a:rPr>
              <a:t>char,int</a:t>
            </a:r>
            <a:r>
              <a:rPr lang="en-US" altLang="zh-TW" sz="2400" dirty="0">
                <a:latin typeface="Consolas" panose="020B0609020204030204" pitchFamily="49" charset="0"/>
              </a:rPr>
              <a:t>&gt; mymap;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mymap['b'] = 100, mymap['a'] = 200, mymap['c'] = 300;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for (auto it = </a:t>
            </a:r>
            <a:r>
              <a:rPr lang="en-US" altLang="zh-TW" sz="2400" dirty="0" err="1">
                <a:latin typeface="Consolas" panose="020B0609020204030204" pitchFamily="49" charset="0"/>
              </a:rPr>
              <a:t>mymap.begin</a:t>
            </a:r>
            <a:r>
              <a:rPr lang="en-US" altLang="zh-TW" sz="2400" dirty="0">
                <a:latin typeface="Consolas" panose="020B0609020204030204" pitchFamily="49" charset="0"/>
              </a:rPr>
              <a:t>(); it != </a:t>
            </a:r>
            <a:r>
              <a:rPr lang="en-US" altLang="zh-TW" sz="2400" dirty="0" err="1">
                <a:latin typeface="Consolas" panose="020B0609020204030204" pitchFamily="49" charset="0"/>
              </a:rPr>
              <a:t>mymap.end</a:t>
            </a:r>
            <a:r>
              <a:rPr lang="en-US" altLang="zh-TW" sz="2400" dirty="0">
                <a:latin typeface="Consolas" panose="020B0609020204030204" pitchFamily="49" charset="0"/>
              </a:rPr>
              <a:t>(); it++)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    cout &lt;&lt; it-&gt;first &lt;&lt; " =&gt; " &lt;&lt; it-&gt;second &lt;&lt; </a:t>
            </a:r>
            <a:r>
              <a:rPr lang="en-US" altLang="zh-TW" sz="2400" dirty="0" err="1">
                <a:latin typeface="Consolas" panose="020B0609020204030204" pitchFamily="49" charset="0"/>
              </a:rPr>
              <a:t>endl</a:t>
            </a:r>
            <a:r>
              <a:rPr lang="en-US" altLang="zh-TW" sz="2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Output:</a:t>
            </a:r>
          </a:p>
          <a:p>
            <a:pPr marL="0" indent="0">
              <a:buNone/>
            </a:pPr>
            <a:r>
              <a:rPr lang="pt-BR" altLang="zh-TW" sz="2400" i="1" dirty="0">
                <a:latin typeface="Consolas" panose="020B0609020204030204" pitchFamily="49" charset="0"/>
              </a:rPr>
              <a:t>a =&gt; 200</a:t>
            </a:r>
          </a:p>
          <a:p>
            <a:pPr marL="0" indent="0">
              <a:buNone/>
            </a:pPr>
            <a:r>
              <a:rPr lang="pt-BR" altLang="zh-TW" sz="2400" i="1" dirty="0">
                <a:latin typeface="Consolas" panose="020B0609020204030204" pitchFamily="49" charset="0"/>
              </a:rPr>
              <a:t>b =&gt; 100</a:t>
            </a:r>
          </a:p>
          <a:p>
            <a:pPr marL="0" indent="0">
              <a:buNone/>
            </a:pPr>
            <a:r>
              <a:rPr lang="pt-BR" altLang="zh-TW" sz="2400" i="1" dirty="0">
                <a:latin typeface="Consolas" panose="020B0609020204030204" pitchFamily="49" charset="0"/>
              </a:rPr>
              <a:t>c =&gt; 300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4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8E4B0-3675-47EB-90D6-E57A25E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Outline</a:t>
            </a:r>
            <a:endParaRPr 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CB979-393A-4E8B-A03D-8259BCD8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960"/>
            <a:ext cx="10515600" cy="408400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Consolas" panose="020B0609020204030204" pitchFamily="49" charset="0"/>
              </a:rPr>
              <a:t>解題建議步驟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r>
              <a:rPr lang="en-US" altLang="zh-TW" sz="4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Coding </a:t>
            </a:r>
            <a:r>
              <a:rPr lang="zh-TW" altLang="en-US" sz="4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的注意事項</a:t>
            </a:r>
            <a:endParaRPr lang="en-US" altLang="zh-TW" sz="40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zh-TW" altLang="en-US" sz="4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自我修練的方法</a:t>
            </a:r>
            <a:endParaRPr lang="en-US" altLang="zh-TW" sz="40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63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90C78-592A-4620-89B6-F553CAA8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 </a:t>
            </a:r>
            <a:r>
              <a:rPr lang="en-US" altLang="zh-TW" dirty="0"/>
              <a:t>map member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1E45C1-7749-4EA9-9CA1-53F072F85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9428"/>
            <a:ext cx="10515600" cy="2997534"/>
          </a:xfrm>
        </p:spPr>
        <p:txBody>
          <a:bodyPr>
            <a:normAutofit/>
          </a:bodyPr>
          <a:lstStyle/>
          <a:p>
            <a:r>
              <a:rPr lang="en-US" altLang="zh-TW" dirty="0"/>
              <a:t>map::size</a:t>
            </a:r>
          </a:p>
          <a:p>
            <a:r>
              <a:rPr lang="en-US" altLang="zh-TW" dirty="0"/>
              <a:t>map::clear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24616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E5565-B008-4075-9AD9-4588D2FD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F29802-676E-412A-82BB-F1D0A896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086"/>
            <a:ext cx="10515600" cy="3651876"/>
          </a:xfrm>
        </p:spPr>
        <p:txBody>
          <a:bodyPr>
            <a:normAutofit/>
          </a:bodyPr>
          <a:lstStyle/>
          <a:p>
            <a:r>
              <a:rPr lang="zh-TW" altLang="en-US" dirty="0"/>
              <a:t>第一行有一個整數</a:t>
            </a:r>
            <a:r>
              <a:rPr lang="en-US" altLang="zh-TW" dirty="0"/>
              <a:t>N</a:t>
            </a:r>
            <a:r>
              <a:rPr lang="zh-TW" altLang="en-US" dirty="0"/>
              <a:t>，代表之後兩行各有</a:t>
            </a:r>
            <a:r>
              <a:rPr lang="en-US" altLang="zh-TW" dirty="0"/>
              <a:t>N</a:t>
            </a:r>
            <a:r>
              <a:rPr lang="zh-TW" altLang="en-US" dirty="0"/>
              <a:t>個整數</a:t>
            </a:r>
            <a:r>
              <a:rPr lang="en-US" altLang="zh-TW" dirty="0"/>
              <a:t>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DAA30B-EC44-4299-9A21-9848635862A8}"/>
              </a:ext>
            </a:extLst>
          </p:cNvPr>
          <p:cNvSpPr/>
          <p:nvPr/>
        </p:nvSpPr>
        <p:spPr>
          <a:xfrm>
            <a:off x="1403758" y="3620829"/>
            <a:ext cx="2195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5</a:t>
            </a:r>
          </a:p>
          <a:p>
            <a:r>
              <a:rPr lang="en-US" altLang="zh-TW" sz="2400" dirty="0"/>
              <a:t>1 2 3 4 5</a:t>
            </a:r>
          </a:p>
          <a:p>
            <a:r>
              <a:rPr lang="en-US" altLang="zh-TW" sz="2400" dirty="0"/>
              <a:t>2 4 7 11 3</a:t>
            </a: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8120177D-B128-4D39-B627-01D49E3F4BE4}"/>
              </a:ext>
            </a:extLst>
          </p:cNvPr>
          <p:cNvSpPr/>
          <p:nvPr/>
        </p:nvSpPr>
        <p:spPr>
          <a:xfrm>
            <a:off x="673916" y="3791824"/>
            <a:ext cx="729842" cy="167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925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E5565-B008-4075-9AD9-4588D2FD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F29802-676E-412A-82BB-F1D0A896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477"/>
            <a:ext cx="10515600" cy="3492486"/>
          </a:xfrm>
        </p:spPr>
        <p:txBody>
          <a:bodyPr>
            <a:normAutofit/>
          </a:bodyPr>
          <a:lstStyle/>
          <a:p>
            <a:r>
              <a:rPr lang="zh-TW" altLang="en-US" dirty="0"/>
              <a:t>第二、三行有</a:t>
            </a:r>
            <a:r>
              <a:rPr lang="en-US" altLang="zh-TW" dirty="0"/>
              <a:t>N</a:t>
            </a:r>
            <a:r>
              <a:rPr lang="zh-TW" altLang="en-US" dirty="0"/>
              <a:t>個整數，是 </a:t>
            </a:r>
            <a:r>
              <a:rPr lang="en-US" altLang="zh-TW" dirty="0"/>
              <a:t>A</a:t>
            </a:r>
            <a:r>
              <a:rPr lang="en-US" altLang="zh-TW" baseline="-25000" dirty="0"/>
              <a:t>1</a:t>
            </a:r>
            <a:r>
              <a:rPr lang="zh-TW" altLang="en-US" baseline="-25000" dirty="0"/>
              <a:t> </a:t>
            </a:r>
            <a:r>
              <a:rPr lang="zh-TW" altLang="en-US" dirty="0"/>
              <a:t>～</a:t>
            </a:r>
            <a:r>
              <a:rPr lang="en-US" altLang="zh-TW" dirty="0"/>
              <a:t> A</a:t>
            </a:r>
            <a:r>
              <a:rPr lang="en-US" altLang="zh-TW" baseline="-25000" dirty="0"/>
              <a:t>N</a:t>
            </a:r>
            <a:r>
              <a:rPr lang="zh-TW" altLang="en-US" baseline="-25000" dirty="0"/>
              <a:t> </a:t>
            </a:r>
            <a:r>
              <a:rPr lang="zh-TW" altLang="en-US" dirty="0"/>
              <a:t>以及 </a:t>
            </a:r>
            <a:r>
              <a:rPr lang="en-US" altLang="zh-TW" dirty="0"/>
              <a:t>B</a:t>
            </a:r>
            <a:r>
              <a:rPr lang="en-US" altLang="zh-TW" baseline="-25000" dirty="0"/>
              <a:t>1</a:t>
            </a:r>
            <a:r>
              <a:rPr lang="zh-TW" altLang="en-US" baseline="-25000" dirty="0"/>
              <a:t> </a:t>
            </a:r>
            <a:r>
              <a:rPr lang="zh-TW" altLang="en-US" dirty="0"/>
              <a:t>～</a:t>
            </a:r>
            <a:r>
              <a:rPr lang="en-US" altLang="zh-TW" dirty="0"/>
              <a:t> B</a:t>
            </a:r>
            <a:r>
              <a:rPr lang="en-US" altLang="zh-TW" baseline="-25000" dirty="0"/>
              <a:t>N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72C9E5-D60A-45EE-94D5-556B56E1324C}"/>
              </a:ext>
            </a:extLst>
          </p:cNvPr>
          <p:cNvSpPr/>
          <p:nvPr/>
        </p:nvSpPr>
        <p:spPr>
          <a:xfrm>
            <a:off x="1403758" y="3620829"/>
            <a:ext cx="2195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5</a:t>
            </a:r>
          </a:p>
          <a:p>
            <a:r>
              <a:rPr lang="en-US" altLang="zh-TW" sz="2400" dirty="0"/>
              <a:t>1 2 3 4 5</a:t>
            </a:r>
          </a:p>
          <a:p>
            <a:r>
              <a:rPr lang="en-US" altLang="zh-TW" sz="2400" dirty="0"/>
              <a:t>2 4 7 11 3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029D34F1-308F-4E4E-871F-E90B659235F7}"/>
              </a:ext>
            </a:extLst>
          </p:cNvPr>
          <p:cNvSpPr/>
          <p:nvPr/>
        </p:nvSpPr>
        <p:spPr>
          <a:xfrm>
            <a:off x="673916" y="4137103"/>
            <a:ext cx="729842" cy="167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9848F8C0-2ED4-44EA-BD24-3FC4DEFB4EE6}"/>
              </a:ext>
            </a:extLst>
          </p:cNvPr>
          <p:cNvSpPr/>
          <p:nvPr/>
        </p:nvSpPr>
        <p:spPr>
          <a:xfrm>
            <a:off x="673916" y="4479130"/>
            <a:ext cx="729842" cy="167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832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E5565-B008-4075-9AD9-4588D2FD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F29802-676E-412A-82BB-F1D0A896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5753"/>
            <a:ext cx="10515600" cy="3551209"/>
          </a:xfrm>
        </p:spPr>
        <p:txBody>
          <a:bodyPr>
            <a:normAutofit/>
          </a:bodyPr>
          <a:lstStyle/>
          <a:p>
            <a:r>
              <a:rPr lang="zh-TW" altLang="en-US" dirty="0"/>
              <a:t>請問選出實數 </a:t>
            </a:r>
            <a:r>
              <a:rPr lang="en-US" altLang="zh-TW" dirty="0"/>
              <a:t>D</a:t>
            </a:r>
            <a:r>
              <a:rPr lang="zh-TW" altLang="en-US" dirty="0"/>
              <a:t> 做一個操作後形成新的數列 </a:t>
            </a:r>
            <a:r>
              <a:rPr lang="en-US" altLang="zh-TW" dirty="0"/>
              <a:t>C</a:t>
            </a:r>
          </a:p>
          <a:p>
            <a:pPr marL="0" indent="0">
              <a:buNone/>
            </a:pPr>
            <a:r>
              <a:rPr lang="en-US" altLang="zh-TW" dirty="0"/>
              <a:t>	A</a:t>
            </a:r>
            <a:r>
              <a:rPr lang="en-US" altLang="zh-TW" baseline="-25000" dirty="0"/>
              <a:t>i </a:t>
            </a:r>
            <a:r>
              <a:rPr lang="en-US" altLang="zh-TW" dirty="0"/>
              <a:t>x D + B</a:t>
            </a:r>
            <a:r>
              <a:rPr lang="en-US" altLang="zh-TW" baseline="-25000" dirty="0"/>
              <a:t>i </a:t>
            </a:r>
            <a:r>
              <a:rPr lang="zh-TW" altLang="en-US" baseline="-25000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lang="en-US" altLang="zh-TW" baseline="-25000" dirty="0"/>
              <a:t>i</a:t>
            </a:r>
          </a:p>
          <a:p>
            <a:pPr marL="0" indent="0">
              <a:buNone/>
            </a:pPr>
            <a:endParaRPr lang="en-US" altLang="zh-TW" baseline="-25000" dirty="0"/>
          </a:p>
          <a:p>
            <a:r>
              <a:rPr lang="zh-TW" altLang="en-US" dirty="0"/>
              <a:t>請問這個實數</a:t>
            </a:r>
            <a:r>
              <a:rPr lang="en-US" altLang="zh-TW" dirty="0"/>
              <a:t>D</a:t>
            </a:r>
            <a:r>
              <a:rPr lang="zh-TW" altLang="en-US" dirty="0"/>
              <a:t>最多可以讓數列</a:t>
            </a:r>
            <a:r>
              <a:rPr lang="en-US" altLang="zh-TW" dirty="0"/>
              <a:t>C</a:t>
            </a:r>
            <a:r>
              <a:rPr lang="zh-TW" altLang="en-US" dirty="0"/>
              <a:t>有幾個 </a:t>
            </a:r>
            <a:r>
              <a:rPr lang="en-US" altLang="zh-TW" dirty="0"/>
              <a:t>0 </a:t>
            </a:r>
            <a:r>
              <a:rPr lang="zh-TW" altLang="en-US" dirty="0"/>
              <a:t>。</a:t>
            </a:r>
            <a:r>
              <a:rPr lang="en-US" altLang="zh-TW" dirty="0"/>
              <a:t> 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1948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A48EE0-31F0-48BE-9F06-C4B009F5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CC68AA-BD2C-44B1-8E1A-8BF8A190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300" cy="4351338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Input</a:t>
            </a:r>
          </a:p>
          <a:p>
            <a:pPr marL="0" indent="0">
              <a:buNone/>
            </a:pPr>
            <a:r>
              <a:rPr lang="en-US" altLang="zh-TW" sz="2400" dirty="0"/>
              <a:t>5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r>
              <a:rPr lang="en-US" altLang="zh-TW" sz="2400" dirty="0"/>
              <a:t> 3 4 5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r>
              <a:rPr lang="en-US" altLang="zh-TW" sz="2400" dirty="0"/>
              <a:t> 7 11 3</a:t>
            </a:r>
          </a:p>
          <a:p>
            <a:endParaRPr lang="en-US" altLang="zh-TW" sz="2400" dirty="0"/>
          </a:p>
          <a:p>
            <a:r>
              <a:rPr lang="en-US" altLang="zh-TW" sz="2400" dirty="0"/>
              <a:t>Output</a:t>
            </a:r>
          </a:p>
          <a:p>
            <a:pPr marL="0" indent="0">
              <a:buNone/>
            </a:pPr>
            <a:r>
              <a:rPr lang="en-US" altLang="zh-TW" sz="2400" dirty="0"/>
              <a:t>2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D </a:t>
            </a:r>
            <a:r>
              <a:rPr lang="zh-TW" altLang="en-US" sz="2400" dirty="0"/>
              <a:t>選擇</a:t>
            </a:r>
            <a:r>
              <a:rPr lang="en-US" altLang="zh-TW" sz="2400" dirty="0"/>
              <a:t> -2</a:t>
            </a:r>
            <a:endParaRPr lang="zh-TW" altLang="en-US" sz="2400" dirty="0"/>
          </a:p>
        </p:txBody>
      </p:sp>
      <p:pic>
        <p:nvPicPr>
          <p:cNvPr id="4" name="Picture 2" descr="ãæèãçåçæå°çµæ">
            <a:extLst>
              <a:ext uri="{FF2B5EF4-FFF2-40B4-BE49-F238E27FC236}">
                <a16:creationId xmlns:a16="http://schemas.microsoft.com/office/drawing/2014/main" id="{8C865030-8C29-441E-9782-C2D84EA82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56235" y1="29647" x2="56235" y2="29647"/>
                        <a14:foregroundMark x1="59059" y1="32235" x2="60471" y2="31529"/>
                        <a14:foregroundMark x1="58353" y1="18824" x2="36471" y2="8471"/>
                        <a14:foregroundMark x1="36471" y1="8471" x2="55059" y2="21412"/>
                        <a14:foregroundMark x1="55059" y1="21412" x2="68706" y2="87059"/>
                        <a14:foregroundMark x1="40471" y1="76941" x2="39765" y2="69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092" y="2301509"/>
            <a:ext cx="3316523" cy="331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355A4AB-EB6F-49C5-8353-37F3F357DF57}"/>
              </a:ext>
            </a:extLst>
          </p:cNvPr>
          <p:cNvSpPr txBox="1">
            <a:spLocks/>
          </p:cNvSpPr>
          <p:nvPr/>
        </p:nvSpPr>
        <p:spPr>
          <a:xfrm>
            <a:off x="2736850" y="1825625"/>
            <a:ext cx="37973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37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2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-1/13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525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817BFA-9275-4369-893A-91C55AB2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7A2E1B-DE41-4FBA-9ACA-550B9851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083"/>
            <a:ext cx="10515600" cy="3802879"/>
          </a:xfrm>
        </p:spPr>
        <p:txBody>
          <a:bodyPr>
            <a:normAutofit/>
          </a:bodyPr>
          <a:lstStyle/>
          <a:p>
            <a:r>
              <a:rPr lang="zh-TW" altLang="en-US" dirty="0"/>
              <a:t>列出 </a:t>
            </a:r>
            <a:r>
              <a:rPr lang="en-US" altLang="zh-TW" dirty="0"/>
              <a:t>A</a:t>
            </a:r>
            <a:r>
              <a:rPr lang="en-US" altLang="zh-TW" baseline="-25000" dirty="0"/>
              <a:t>i </a:t>
            </a:r>
            <a:r>
              <a:rPr lang="en-US" altLang="zh-TW" dirty="0"/>
              <a:t>x D</a:t>
            </a:r>
            <a:r>
              <a:rPr lang="en-US" altLang="zh-TW" baseline="-25000" dirty="0"/>
              <a:t>i</a:t>
            </a:r>
            <a:r>
              <a:rPr lang="en-US" altLang="zh-TW" dirty="0"/>
              <a:t> + B</a:t>
            </a:r>
            <a:r>
              <a:rPr lang="en-US" altLang="zh-TW" baseline="-25000" dirty="0"/>
              <a:t>i </a:t>
            </a:r>
            <a:r>
              <a:rPr lang="zh-TW" altLang="en-US" baseline="-25000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 </a:t>
            </a:r>
            <a:r>
              <a:rPr lang="zh-TW" altLang="en-US" dirty="0"/>
              <a:t>的數列 </a:t>
            </a:r>
            <a:r>
              <a:rPr lang="en-US" altLang="zh-TW" dirty="0"/>
              <a:t>D</a:t>
            </a:r>
          </a:p>
          <a:p>
            <a:r>
              <a:rPr lang="zh-TW" altLang="en-US" dirty="0"/>
              <a:t>看哪一個 </a:t>
            </a:r>
            <a:r>
              <a:rPr lang="en-US" altLang="zh-TW" dirty="0"/>
              <a:t>D</a:t>
            </a:r>
            <a:r>
              <a:rPr lang="en-US" altLang="zh-TW" baseline="-25000" dirty="0"/>
              <a:t>i</a:t>
            </a:r>
            <a:r>
              <a:rPr lang="zh-TW" altLang="en-US" baseline="-25000" dirty="0"/>
              <a:t> </a:t>
            </a:r>
            <a:r>
              <a:rPr lang="zh-TW" altLang="en-US" dirty="0"/>
              <a:t>重複最多次</a:t>
            </a:r>
            <a:endParaRPr lang="en-US" altLang="zh-TW" dirty="0"/>
          </a:p>
          <a:p>
            <a:r>
              <a:rPr lang="zh-TW" altLang="en-US" dirty="0"/>
              <a:t>為了避免浮點數誤差我們使用分數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i="1" dirty="0"/>
              <a:t>這個分數在數列 </a:t>
            </a:r>
            <a:r>
              <a:rPr lang="en-US" altLang="zh-TW" i="1" dirty="0"/>
              <a:t>D</a:t>
            </a:r>
            <a:r>
              <a:rPr lang="zh-TW" altLang="en-US" i="1" baseline="-25000" dirty="0"/>
              <a:t> </a:t>
            </a:r>
            <a:r>
              <a:rPr lang="zh-TW" altLang="en-US" i="1" dirty="0"/>
              <a:t>中出現的次數</a:t>
            </a:r>
            <a:endParaRPr lang="en-US" altLang="zh-TW" i="1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CBD0C8B-861B-4727-A9D7-E1207DD54587}"/>
              </a:ext>
            </a:extLst>
          </p:cNvPr>
          <p:cNvSpPr txBox="1"/>
          <p:nvPr/>
        </p:nvSpPr>
        <p:spPr>
          <a:xfrm>
            <a:off x="3414319" y="4243278"/>
            <a:ext cx="92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索引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381BFFB-3F6F-41D5-AC7C-851C11D3F98F}"/>
              </a:ext>
            </a:extLst>
          </p:cNvPr>
          <p:cNvSpPr txBox="1"/>
          <p:nvPr/>
        </p:nvSpPr>
        <p:spPr>
          <a:xfrm>
            <a:off x="7880059" y="4272748"/>
            <a:ext cx="162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資料型態</a:t>
            </a:r>
            <a:endParaRPr lang="en-US" altLang="zh-TW" sz="2800" dirty="0">
              <a:latin typeface="Consolas" panose="020B0609020204030204" pitchFamily="49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1AC52D8-C773-423A-A072-142D53DD8BF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301305" y="4534358"/>
            <a:ext cx="578754" cy="33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4B8222A-2F35-495B-90B2-173C83EF78AB}"/>
              </a:ext>
            </a:extLst>
          </p:cNvPr>
          <p:cNvCxnSpPr>
            <a:cxnSpLocks/>
          </p:cNvCxnSpPr>
          <p:nvPr/>
        </p:nvCxnSpPr>
        <p:spPr>
          <a:xfrm flipH="1">
            <a:off x="2684478" y="4504888"/>
            <a:ext cx="729841" cy="3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007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817BFA-9275-4369-893A-91C55AB2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7A2E1B-DE41-4FBA-9ACA-550B9851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0646"/>
            <a:ext cx="10515600" cy="3316316"/>
          </a:xfrm>
        </p:spPr>
        <p:txBody>
          <a:bodyPr>
            <a:normAutofit/>
          </a:bodyPr>
          <a:lstStyle/>
          <a:p>
            <a:r>
              <a:rPr lang="zh-TW" altLang="en-US" dirty="0"/>
              <a:t>這題有兩個難點：</a:t>
            </a:r>
            <a:endParaRPr lang="en-US" altLang="zh-TW" dirty="0"/>
          </a:p>
          <a:p>
            <a:pPr lvl="1"/>
            <a:r>
              <a:rPr lang="zh-TW" altLang="en-US" dirty="0"/>
              <a:t>找出 </a:t>
            </a:r>
            <a:r>
              <a:rPr lang="en-US" altLang="zh-TW" dirty="0">
                <a:solidFill>
                  <a:srgbClr val="FF0000"/>
                </a:solidFill>
              </a:rPr>
              <a:t>G</a:t>
            </a:r>
            <a:r>
              <a:rPr lang="en-US" altLang="zh-TW" dirty="0"/>
              <a:t>reatest </a:t>
            </a:r>
            <a:r>
              <a:rPr lang="en-US" altLang="zh-TW" dirty="0">
                <a:solidFill>
                  <a:srgbClr val="FF0000"/>
                </a:solidFill>
              </a:rPr>
              <a:t>C</a:t>
            </a:r>
            <a:r>
              <a:rPr lang="en-US" altLang="zh-TW" dirty="0"/>
              <a:t>ommon 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ivisor </a:t>
            </a:r>
            <a:r>
              <a:rPr lang="zh-TW" altLang="en-US" dirty="0"/>
              <a:t>使分子分母互質</a:t>
            </a:r>
            <a:endParaRPr lang="en-US" altLang="zh-TW" dirty="0"/>
          </a:p>
          <a:p>
            <a:pPr lvl="1"/>
            <a:r>
              <a:rPr lang="zh-TW" altLang="en-US" dirty="0"/>
              <a:t>當有 </a:t>
            </a:r>
            <a:r>
              <a:rPr lang="en-US" altLang="zh-TW" dirty="0"/>
              <a:t>0 </a:t>
            </a:r>
            <a:r>
              <a:rPr lang="zh-TW" altLang="en-US" dirty="0"/>
              <a:t>出現的</a:t>
            </a:r>
            <a:r>
              <a:rPr lang="en-US" altLang="zh-TW" dirty="0"/>
              <a:t>case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Picture 2" descr="ãæèãçåçæå°çµæ">
            <a:extLst>
              <a:ext uri="{FF2B5EF4-FFF2-40B4-BE49-F238E27FC236}">
                <a16:creationId xmlns:a16="http://schemas.microsoft.com/office/drawing/2014/main" id="{AE88B7C5-5F3F-4538-B413-E90CFF008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56235" y1="29647" x2="56235" y2="29647"/>
                        <a14:foregroundMark x1="59059" y1="32235" x2="60471" y2="31529"/>
                        <a14:foregroundMark x1="58353" y1="18824" x2="36471" y2="8471"/>
                        <a14:foregroundMark x1="36471" y1="8471" x2="55059" y2="21412"/>
                        <a14:foregroundMark x1="55059" y1="21412" x2="68706" y2="87059"/>
                        <a14:foregroundMark x1="40471" y1="76941" x2="39765" y2="69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95" y="3951214"/>
            <a:ext cx="2757386" cy="275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2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991D5-AB8D-4923-9508-75FDA5D1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5098E7-417A-444B-87F6-FD589D789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3592"/>
            <a:ext cx="10515600" cy="3123369"/>
          </a:xfrm>
        </p:spPr>
        <p:txBody>
          <a:bodyPr>
            <a:normAutofit/>
          </a:bodyPr>
          <a:lstStyle/>
          <a:p>
            <a:r>
              <a:rPr lang="zh-TW" altLang="en-US" dirty="0">
                <a:sym typeface="Wingdings" panose="05000000000000000000" pitchFamily="2" charset="2"/>
              </a:rPr>
              <a:t>考慮下列情況：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dirty="0"/>
              <a:t>在一篇文章中計算使用了哪些不同的字。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90823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991D5-AB8D-4923-9508-75FDA5D1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zh-TW" altLang="en-US" dirty="0"/>
              <a:t>遍歷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5098E7-417A-444B-87F6-FD589D789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1805"/>
            <a:ext cx="10515600" cy="3867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int </a:t>
            </a:r>
            <a:r>
              <a:rPr lang="en-US" altLang="zh-TW" sz="2400" dirty="0" err="1">
                <a:latin typeface="Consolas" panose="020B0609020204030204" pitchFamily="49" charset="0"/>
              </a:rPr>
              <a:t>myints</a:t>
            </a:r>
            <a:r>
              <a:rPr lang="en-US" altLang="zh-TW" sz="2400" dirty="0">
                <a:latin typeface="Consolas" panose="020B0609020204030204" pitchFamily="49" charset="0"/>
              </a:rPr>
              <a:t>[] = {75,23,65,42,13,75,65};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set&lt;int&gt; </a:t>
            </a:r>
            <a:r>
              <a:rPr lang="en-US" altLang="zh-TW" sz="2400" dirty="0" err="1">
                <a:latin typeface="Consolas" panose="020B0609020204030204" pitchFamily="49" charset="0"/>
              </a:rPr>
              <a:t>myset</a:t>
            </a:r>
            <a:r>
              <a:rPr lang="en-US" altLang="zh-TW" sz="2400" dirty="0">
                <a:latin typeface="Consolas" panose="020B0609020204030204" pitchFamily="49" charset="0"/>
              </a:rPr>
              <a:t>(myints,myints+7);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for (auto it = </a:t>
            </a:r>
            <a:r>
              <a:rPr lang="en-US" altLang="zh-TW" sz="2400" dirty="0" err="1">
                <a:latin typeface="Consolas" panose="020B0609020204030204" pitchFamily="49" charset="0"/>
              </a:rPr>
              <a:t>myset.begin</a:t>
            </a:r>
            <a:r>
              <a:rPr lang="en-US" altLang="zh-TW" sz="2400" dirty="0">
                <a:latin typeface="Consolas" panose="020B0609020204030204" pitchFamily="49" charset="0"/>
              </a:rPr>
              <a:t>(); it != </a:t>
            </a:r>
            <a:r>
              <a:rPr lang="en-US" altLang="zh-TW" sz="2400" dirty="0" err="1">
                <a:latin typeface="Consolas" panose="020B0609020204030204" pitchFamily="49" charset="0"/>
              </a:rPr>
              <a:t>myset.end</a:t>
            </a:r>
            <a:r>
              <a:rPr lang="en-US" altLang="zh-TW" sz="2400" dirty="0">
                <a:latin typeface="Consolas" panose="020B0609020204030204" pitchFamily="49" charset="0"/>
              </a:rPr>
              <a:t>(); it++)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    std::cout &lt;&lt; ' ' &lt;&lt; *it;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Output:</a:t>
            </a: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 13 23 42 65 75</a:t>
            </a:r>
          </a:p>
        </p:txBody>
      </p:sp>
    </p:spTree>
    <p:extLst>
      <p:ext uri="{BB962C8B-B14F-4D97-AF65-F5344CB8AC3E}">
        <p14:creationId xmlns:p14="http://schemas.microsoft.com/office/powerpoint/2010/main" val="4216679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991D5-AB8D-4923-9508-75FDA5D1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zh-TW" altLang="en-US" dirty="0"/>
              <a:t>特性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5098E7-417A-444B-87F6-FD589D789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3259"/>
            <a:ext cx="10515600" cy="3173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{2, 4, 4, 4, 4, 6} and {2, 4, 6}</a:t>
            </a:r>
          </a:p>
          <a:p>
            <a:pPr marL="0" indent="0">
              <a:buNone/>
            </a:pPr>
            <a:r>
              <a:rPr lang="zh-TW" altLang="en-US" dirty="0"/>
              <a:t>是一樣的集合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9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DC410-6E77-4A88-B9DB-6196024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演算法競賽跟數學競賽很像</a:t>
            </a:r>
            <a:endParaRPr lang="en-US" altLang="zh-TW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EE863-510F-498B-9832-40B7E31C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9359"/>
            <a:ext cx="10515600" cy="3677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以第一次比賽的 </a:t>
            </a:r>
            <a:r>
              <a:rPr lang="en-US" altLang="zh-TW" sz="3200" dirty="0">
                <a:latin typeface="Consolas" panose="020B0609020204030204" pitchFamily="49" charset="0"/>
              </a:rPr>
              <a:t>z004 </a:t>
            </a:r>
            <a:r>
              <a:rPr lang="zh-TW" altLang="en-US" sz="3200" dirty="0">
                <a:latin typeface="Consolas" panose="020B0609020204030204" pitchFamily="49" charset="0"/>
                <a:hlinkClick r:id="rId3"/>
              </a:rPr>
              <a:t>傷害</a:t>
            </a:r>
            <a:r>
              <a:rPr lang="zh-TW" altLang="en-US" sz="3200" dirty="0">
                <a:latin typeface="Consolas" panose="020B0609020204030204" pitchFamily="49" charset="0"/>
              </a:rPr>
              <a:t> 作為例子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把題目描述看過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簡單的看過 </a:t>
            </a:r>
            <a:r>
              <a:rPr lang="en-US" altLang="zh-TW" sz="3200" dirty="0">
                <a:latin typeface="Consolas" panose="020B0609020204030204" pitchFamily="49" charset="0"/>
              </a:rPr>
              <a:t>Input &amp;</a:t>
            </a:r>
            <a:r>
              <a:rPr lang="zh-TW" altLang="en-US" sz="3200" dirty="0">
                <a:latin typeface="Consolas" panose="020B0609020204030204" pitchFamily="49" charset="0"/>
              </a:rPr>
              <a:t> </a:t>
            </a:r>
            <a:r>
              <a:rPr lang="en-US" altLang="zh-TW" sz="3200" dirty="0">
                <a:latin typeface="Consolas" panose="020B0609020204030204" pitchFamily="49" charset="0"/>
              </a:rPr>
              <a:t>Output </a:t>
            </a:r>
            <a:r>
              <a:rPr lang="zh-TW" altLang="en-US" sz="3200" dirty="0">
                <a:latin typeface="Consolas" panose="020B0609020204030204" pitchFamily="49" charset="0"/>
              </a:rPr>
              <a:t>格式說明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對著 </a:t>
            </a:r>
            <a:r>
              <a:rPr lang="en-US" altLang="zh-TW" sz="3200" dirty="0">
                <a:latin typeface="Consolas" panose="020B0609020204030204" pitchFamily="49" charset="0"/>
              </a:rPr>
              <a:t>Sample </a:t>
            </a:r>
            <a:r>
              <a:rPr lang="zh-TW" altLang="en-US" sz="3200" dirty="0">
                <a:latin typeface="Consolas" panose="020B0609020204030204" pitchFamily="49" charset="0"/>
              </a:rPr>
              <a:t>自己手動模擬一次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接著注意看各種條件限制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思考演算法的實現</a:t>
            </a:r>
            <a:r>
              <a:rPr lang="en-US" altLang="zh-TW" sz="3200" dirty="0">
                <a:latin typeface="Consolas" panose="020B0609020204030204" pitchFamily="49" charset="0"/>
              </a:rPr>
              <a:t>(</a:t>
            </a:r>
            <a:r>
              <a:rPr lang="zh-TW" altLang="en-US" sz="3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通常先考慮正確性再想效率</a:t>
            </a:r>
            <a:r>
              <a:rPr lang="en-US" altLang="zh-TW" sz="32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5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179A1B-3B34-45FF-81B2-69AF7786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 </a:t>
            </a:r>
            <a:r>
              <a:rPr lang="en-US" altLang="zh-TW" dirty="0"/>
              <a:t>set member function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B873F-C419-4C45-8F9E-6969FC3AD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695"/>
            <a:ext cx="10515600" cy="3811268"/>
          </a:xfrm>
        </p:spPr>
        <p:txBody>
          <a:bodyPr>
            <a:normAutofit/>
          </a:bodyPr>
          <a:lstStyle/>
          <a:p>
            <a:r>
              <a:rPr lang="zh-TW" altLang="en-US" dirty="0"/>
              <a:t>新增元素 </a:t>
            </a:r>
            <a:r>
              <a:rPr lang="en-US" dirty="0"/>
              <a:t>set::insert</a:t>
            </a:r>
          </a:p>
          <a:p>
            <a:pPr lvl="1"/>
            <a:endParaRPr lang="en-US" dirty="0"/>
          </a:p>
          <a:p>
            <a:r>
              <a:rPr lang="zh-TW" altLang="en-US" dirty="0"/>
              <a:t>元素存在查詢 </a:t>
            </a:r>
            <a:r>
              <a:rPr lang="en-US" altLang="zh-TW" dirty="0"/>
              <a:t>set::count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元素刪除 </a:t>
            </a:r>
            <a:r>
              <a:rPr lang="en-US" altLang="zh-TW" dirty="0"/>
              <a:t>set::find, set::erase</a:t>
            </a:r>
            <a:r>
              <a:rPr lang="zh-TW" altLang="en-US" dirty="0"/>
              <a:t> 搭配使用</a:t>
            </a:r>
            <a:endParaRPr lang="en-US" altLang="zh-TW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51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991D5-AB8D-4923-9508-75FDA5D1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zh-TW" altLang="en-US" dirty="0"/>
              <a:t>刪除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5098E7-417A-444B-87F6-FD589D789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413"/>
            <a:ext cx="10515600" cy="4639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int </a:t>
            </a:r>
            <a:r>
              <a:rPr lang="en-US" altLang="zh-TW" sz="2400" dirty="0" err="1">
                <a:latin typeface="Consolas" panose="020B0609020204030204" pitchFamily="49" charset="0"/>
              </a:rPr>
              <a:t>myints</a:t>
            </a:r>
            <a:r>
              <a:rPr lang="en-US" altLang="zh-TW" sz="2400" dirty="0">
                <a:latin typeface="Consolas" panose="020B0609020204030204" pitchFamily="49" charset="0"/>
              </a:rPr>
              <a:t>[] = {75,23,65,42,13,75,65};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set&lt;int&gt; </a:t>
            </a:r>
            <a:r>
              <a:rPr lang="en-US" altLang="zh-TW" sz="2400" dirty="0" err="1">
                <a:latin typeface="Consolas" panose="020B0609020204030204" pitchFamily="49" charset="0"/>
              </a:rPr>
              <a:t>myset</a:t>
            </a:r>
            <a:r>
              <a:rPr lang="en-US" altLang="zh-TW" sz="2400" dirty="0">
                <a:latin typeface="Consolas" panose="020B0609020204030204" pitchFamily="49" charset="0"/>
              </a:rPr>
              <a:t>(myints,myints+7);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myset.erase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myset.find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</a:rPr>
              <a:t>(65));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for (auto it = </a:t>
            </a:r>
            <a:r>
              <a:rPr lang="en-US" altLang="zh-TW" sz="2400" dirty="0" err="1">
                <a:latin typeface="Consolas" panose="020B0609020204030204" pitchFamily="49" charset="0"/>
              </a:rPr>
              <a:t>myset.begin</a:t>
            </a:r>
            <a:r>
              <a:rPr lang="en-US" altLang="zh-TW" sz="2400" dirty="0">
                <a:latin typeface="Consolas" panose="020B0609020204030204" pitchFamily="49" charset="0"/>
              </a:rPr>
              <a:t>(); it != </a:t>
            </a:r>
            <a:r>
              <a:rPr lang="en-US" altLang="zh-TW" sz="2400" dirty="0" err="1">
                <a:latin typeface="Consolas" panose="020B0609020204030204" pitchFamily="49" charset="0"/>
              </a:rPr>
              <a:t>myset.end</a:t>
            </a:r>
            <a:r>
              <a:rPr lang="en-US" altLang="zh-TW" sz="2400" dirty="0">
                <a:latin typeface="Consolas" panose="020B0609020204030204" pitchFamily="49" charset="0"/>
              </a:rPr>
              <a:t>(); it++)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    std::cout &lt;&lt; ' ' &lt;&lt; *it;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Output:</a:t>
            </a: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 13 23 42 75</a:t>
            </a:r>
          </a:p>
          <a:p>
            <a:pPr marL="0" indent="0">
              <a:buNone/>
            </a:pPr>
            <a:endParaRPr lang="en-US" altLang="zh-TW" sz="24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761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3822C-ED17-46AA-9FA9-3793328F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priority_queue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6D89D-5D82-4841-99D6-808FC780A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0037"/>
            <a:ext cx="10515600" cy="3156925"/>
          </a:xfrm>
        </p:spPr>
        <p:txBody>
          <a:bodyPr/>
          <a:lstStyle/>
          <a:p>
            <a:r>
              <a:rPr lang="zh-TW" altLang="en-US" dirty="0"/>
              <a:t>類似 </a:t>
            </a:r>
            <a:r>
              <a:rPr lang="en-US" altLang="zh-TW" dirty="0"/>
              <a:t>queue</a:t>
            </a:r>
            <a:r>
              <a:rPr lang="zh-TW" altLang="en-US" dirty="0"/>
              <a:t> 的元素使用方式</a:t>
            </a:r>
            <a:endParaRPr lang="en-US" altLang="zh-TW" dirty="0"/>
          </a:p>
          <a:p>
            <a:r>
              <a:rPr lang="zh-TW" altLang="en-US" dirty="0"/>
              <a:t>類似 </a:t>
            </a:r>
            <a:r>
              <a:rPr lang="en-US" altLang="zh-TW" dirty="0"/>
              <a:t>set</a:t>
            </a:r>
            <a:r>
              <a:rPr lang="zh-TW" altLang="en-US" dirty="0"/>
              <a:t> 的元素順序性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8181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3822C-ED17-46AA-9FA9-3793328F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priority_queue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6D89D-5D82-4841-99D6-808FC780A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747"/>
            <a:ext cx="6779004" cy="41552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priority_queue&lt;int&gt; </a:t>
            </a:r>
            <a:r>
              <a:rPr lang="en-US" altLang="zh-TW" sz="2400" dirty="0" err="1">
                <a:latin typeface="Consolas" panose="020B0609020204030204" pitchFamily="49" charset="0"/>
              </a:rPr>
              <a:t>mypq</a:t>
            </a:r>
            <a:r>
              <a:rPr lang="en-US" altLang="zh-TW" sz="2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nsolas" panose="020B0609020204030204" pitchFamily="49" charset="0"/>
              </a:rPr>
              <a:t>mypq.push</a:t>
            </a:r>
            <a:r>
              <a:rPr lang="en-US" altLang="zh-TW" sz="2400" dirty="0">
                <a:latin typeface="Consolas" panose="020B0609020204030204" pitchFamily="49" charset="0"/>
              </a:rPr>
              <a:t>(30);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nsolas" panose="020B0609020204030204" pitchFamily="49" charset="0"/>
              </a:rPr>
              <a:t>mypq.push</a:t>
            </a:r>
            <a:r>
              <a:rPr lang="en-US" altLang="zh-TW" sz="2400" dirty="0">
                <a:latin typeface="Consolas" panose="020B0609020204030204" pitchFamily="49" charset="0"/>
              </a:rPr>
              <a:t>(100);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nsolas" panose="020B0609020204030204" pitchFamily="49" charset="0"/>
              </a:rPr>
              <a:t>mypq.push</a:t>
            </a:r>
            <a:r>
              <a:rPr lang="en-US" altLang="zh-TW" sz="2400" dirty="0">
                <a:latin typeface="Consolas" panose="020B0609020204030204" pitchFamily="49" charset="0"/>
              </a:rPr>
              <a:t>(25);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nsolas" panose="020B0609020204030204" pitchFamily="49" charset="0"/>
              </a:rPr>
              <a:t>mypq.push</a:t>
            </a:r>
            <a:r>
              <a:rPr lang="en-US" altLang="zh-TW" sz="2400" dirty="0">
                <a:latin typeface="Consolas" panose="020B0609020204030204" pitchFamily="49" charset="0"/>
              </a:rPr>
              <a:t>(40);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while (!</a:t>
            </a:r>
            <a:r>
              <a:rPr lang="en-US" altLang="zh-TW" sz="2400" dirty="0" err="1">
                <a:latin typeface="Consolas" panose="020B0609020204030204" pitchFamily="49" charset="0"/>
              </a:rPr>
              <a:t>mypq.empty</a:t>
            </a:r>
            <a:r>
              <a:rPr lang="en-US" altLang="zh-TW" sz="2400" dirty="0"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	int now = </a:t>
            </a:r>
            <a:r>
              <a:rPr lang="en-US" altLang="zh-TW" sz="2400" dirty="0" err="1">
                <a:latin typeface="Consolas" panose="020B0609020204030204" pitchFamily="49" charset="0"/>
              </a:rPr>
              <a:t>mypq.top</a:t>
            </a:r>
            <a:r>
              <a:rPr lang="en-US" altLang="zh-TW" sz="2400" dirty="0">
                <a:latin typeface="Consolas" panose="020B0609020204030204" pitchFamily="49" charset="0"/>
              </a:rPr>
              <a:t>(); </a:t>
            </a:r>
            <a:r>
              <a:rPr lang="en-US" altLang="zh-TW" sz="2400" dirty="0" err="1">
                <a:latin typeface="Consolas" panose="020B0609020204030204" pitchFamily="49" charset="0"/>
              </a:rPr>
              <a:t>mypq.pop</a:t>
            </a:r>
            <a:r>
              <a:rPr lang="en-US" altLang="zh-TW" sz="2400" dirty="0">
                <a:latin typeface="Consolas" panose="020B0609020204030204" pitchFamily="49" charset="0"/>
              </a:rPr>
              <a:t>(); 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	cout &lt;&lt; ' ' &lt;&lt; now;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1EC3AF7-DC33-4E7B-8068-76825BA66C98}"/>
              </a:ext>
            </a:extLst>
          </p:cNvPr>
          <p:cNvSpPr txBox="1">
            <a:spLocks/>
          </p:cNvSpPr>
          <p:nvPr/>
        </p:nvSpPr>
        <p:spPr>
          <a:xfrm>
            <a:off x="7964298" y="2021747"/>
            <a:ext cx="6779004" cy="4155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Output:</a:t>
            </a: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 100 40 30 25</a:t>
            </a:r>
          </a:p>
        </p:txBody>
      </p:sp>
    </p:spTree>
    <p:extLst>
      <p:ext uri="{BB962C8B-B14F-4D97-AF65-F5344CB8AC3E}">
        <p14:creationId xmlns:p14="http://schemas.microsoft.com/office/powerpoint/2010/main" val="981532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3822C-ED17-46AA-9FA9-3793328F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 </a:t>
            </a:r>
            <a:r>
              <a:rPr lang="en-US" altLang="zh-TW" dirty="0"/>
              <a:t>priority_queue member function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6D89D-5D82-4841-99D6-808FC780A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1139"/>
            <a:ext cx="10515600" cy="3995824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跟 </a:t>
            </a:r>
            <a:r>
              <a:rPr lang="en-US" altLang="zh-TW" dirty="0">
                <a:latin typeface="Consolas" panose="020B0609020204030204" pitchFamily="49" charset="0"/>
              </a:rPr>
              <a:t>queue</a:t>
            </a:r>
            <a:r>
              <a:rPr lang="zh-TW" altLang="en-US" dirty="0">
                <a:latin typeface="Consolas" panose="020B0609020204030204" pitchFamily="49" charset="0"/>
              </a:rPr>
              <a:t> 很像</a:t>
            </a:r>
            <a:endParaRPr lang="en-US" altLang="zh-TW" dirty="0"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priority_queue::push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priority_queue::pop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priority_queue::top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priority_queue::empty</a:t>
            </a:r>
          </a:p>
        </p:txBody>
      </p:sp>
    </p:spTree>
    <p:extLst>
      <p:ext uri="{BB962C8B-B14F-4D97-AF65-F5344CB8AC3E}">
        <p14:creationId xmlns:p14="http://schemas.microsoft.com/office/powerpoint/2010/main" val="1486576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222C4-30B5-4AEF-AFB5-F25F2B77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0CA4EE-7B5D-48A1-B473-DB4DA826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7757"/>
            <a:ext cx="10515600" cy="3249205"/>
          </a:xfrm>
        </p:spPr>
        <p:txBody>
          <a:bodyPr/>
          <a:lstStyle/>
          <a:p>
            <a:r>
              <a:rPr lang="en-US" altLang="zh-TW" dirty="0"/>
              <a:t>a005: Good Cake Defender</a:t>
            </a:r>
          </a:p>
          <a:p>
            <a:r>
              <a:rPr lang="en-US" altLang="zh-TW" dirty="0"/>
              <a:t>a006: Zero Quantity Maximization </a:t>
            </a:r>
          </a:p>
        </p:txBody>
      </p:sp>
    </p:spTree>
    <p:extLst>
      <p:ext uri="{BB962C8B-B14F-4D97-AF65-F5344CB8AC3E}">
        <p14:creationId xmlns:p14="http://schemas.microsoft.com/office/powerpoint/2010/main" val="1538408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6ECDD-E9E8-49E4-B6AC-25765337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參考解答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BCE4B3-B1CB-43DC-995C-05E6F7AC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9475"/>
            <a:ext cx="10515600" cy="4351338"/>
          </a:xfrm>
        </p:spPr>
        <p:txBody>
          <a:bodyPr/>
          <a:lstStyle/>
          <a:p>
            <a:r>
              <a:rPr lang="en-US" altLang="zh-TW" dirty="0"/>
              <a:t>a006: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2">
            <a:hlinkClick r:id="rId2"/>
            <a:extLst>
              <a:ext uri="{FF2B5EF4-FFF2-40B4-BE49-F238E27FC236}">
                <a16:creationId xmlns:a16="http://schemas.microsoft.com/office/drawing/2014/main" id="{97A93BE8-D5EA-48E2-9027-C22EAC529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54" y="3225218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010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374B3-BE12-468C-87AA-0F68AB61E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EECBDB-B2C4-47BF-990D-1F03E2880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457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fontAlgn="base">
              <a:spcAft>
                <a:spcPct val="0"/>
              </a:spcAft>
              <a:buNone/>
            </a:pPr>
            <a:endParaRPr lang="en-US" altLang="en-US" dirty="0"/>
          </a:p>
          <a:p>
            <a:pPr marL="971550" lvl="1" indent="-514350" fontAlgn="base">
              <a:spcAft>
                <a:spcPct val="0"/>
              </a:spcAft>
              <a:buFont typeface="+mj-lt"/>
              <a:buAutoNum type="arabicPeriod"/>
            </a:pPr>
            <a:r>
              <a:rPr lang="zh-TW" altLang="en-US" dirty="0"/>
              <a:t>深度優先搜尋 </a:t>
            </a:r>
            <a:r>
              <a:rPr lang="en-US" altLang="zh-TW" dirty="0"/>
              <a:t>(Depth-First Search)</a:t>
            </a:r>
          </a:p>
          <a:p>
            <a:pPr marL="971550" lvl="1" indent="-514350" fontAlgn="base">
              <a:spcAft>
                <a:spcPct val="0"/>
              </a:spcAft>
              <a:buFont typeface="+mj-lt"/>
              <a:buAutoNum type="arabicPeriod"/>
            </a:pPr>
            <a:r>
              <a:rPr lang="zh-TW" altLang="en-US" dirty="0"/>
              <a:t>廣度優先搜尋 </a:t>
            </a:r>
            <a:r>
              <a:rPr lang="en-US" altLang="zh-TW" dirty="0"/>
              <a:t>(Breadth-First Search)</a:t>
            </a:r>
            <a:endParaRPr lang="en-US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588F40-A66F-44CE-A7A1-41D56434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584708"/>
            <a:ext cx="2657098" cy="28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7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給定圖</a:t>
            </a: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006675" y="44775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967642" y="235029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8698156" y="32548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129067" y="574322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916864" y="62427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6182459" y="572460"/>
            <a:ext cx="3840288" cy="1576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H="1" flipV="1">
            <a:off x="5565328" y="828084"/>
            <a:ext cx="763821" cy="15222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690656" y="2711802"/>
            <a:ext cx="2113383" cy="64890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368182" y="2711802"/>
            <a:ext cx="1599460" cy="176577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368182" y="5200591"/>
            <a:ext cx="122392" cy="5426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10450032" y="526127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6584773" y="2967426"/>
            <a:ext cx="4226766" cy="22938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6597562" y="534806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6329149" y="3073309"/>
            <a:ext cx="629920" cy="227475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9555357" y="176970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6076576" y="828084"/>
            <a:ext cx="3840288" cy="9416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723960" y="33874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>
            <a:off x="3464448" y="2463621"/>
            <a:ext cx="621019" cy="92384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1018954" y="45498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4729689" y="4839084"/>
            <a:ext cx="1867873" cy="8704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1741968" y="3748971"/>
            <a:ext cx="1981992" cy="116241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1636085" y="2357738"/>
            <a:ext cx="1572739" cy="229802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6584773" y="1875585"/>
            <a:ext cx="3076467" cy="58059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9DB815FE-1A5E-49DE-A8CA-3184E67D094C}"/>
              </a:ext>
            </a:extLst>
          </p:cNvPr>
          <p:cNvSpPr/>
          <p:nvPr/>
        </p:nvSpPr>
        <p:spPr>
          <a:xfrm>
            <a:off x="10555915" y="342900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x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88D28951-BB54-4239-BBE0-DC46B7DF0C8D}"/>
              </a:ext>
            </a:extLst>
          </p:cNvPr>
          <p:cNvSpPr/>
          <p:nvPr/>
        </p:nvSpPr>
        <p:spPr>
          <a:xfrm>
            <a:off x="2533313" y="502020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n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5BC7B86-EE8E-48E7-8C26-E06CA3E27517}"/>
              </a:ext>
            </a:extLst>
          </p:cNvPr>
          <p:cNvSpPr/>
          <p:nvPr/>
        </p:nvSpPr>
        <p:spPr>
          <a:xfrm>
            <a:off x="2703050" y="2110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q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592AAE0-E696-41C4-8AAB-C31530EE391D}"/>
              </a:ext>
            </a:extLst>
          </p:cNvPr>
          <p:cNvSpPr/>
          <p:nvPr/>
        </p:nvSpPr>
        <p:spPr>
          <a:xfrm>
            <a:off x="11394607" y="235773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w</a:t>
            </a:r>
            <a:endParaRPr kumimoji="1" lang="ja-JP" altLang="en-US" sz="5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C274CFD-F359-446F-BACE-9E434D66939D}"/>
              </a:ext>
            </a:extLst>
          </p:cNvPr>
          <p:cNvSpPr/>
          <p:nvPr/>
        </p:nvSpPr>
        <p:spPr>
          <a:xfrm>
            <a:off x="7455376" y="414099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e</a:t>
            </a:r>
            <a:endParaRPr kumimoji="1" lang="ja-JP" altLang="en-US" sz="54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E4EA474C-7B46-4717-A689-828F1E4BC5AE}"/>
              </a:ext>
            </a:extLst>
          </p:cNvPr>
          <p:cNvSpPr/>
          <p:nvPr/>
        </p:nvSpPr>
        <p:spPr>
          <a:xfrm>
            <a:off x="8188738" y="509840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751C0B2-F122-421A-BD42-7F155D483CA9}"/>
              </a:ext>
            </a:extLst>
          </p:cNvPr>
          <p:cNvSpPr/>
          <p:nvPr/>
        </p:nvSpPr>
        <p:spPr>
          <a:xfrm>
            <a:off x="4750551" y="206141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y</a:t>
            </a:r>
            <a:endParaRPr kumimoji="1" lang="ja-JP" altLang="en-US" sz="54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3DE732A2-020E-48E6-80A6-2567F86DA875}"/>
              </a:ext>
            </a:extLst>
          </p:cNvPr>
          <p:cNvSpPr/>
          <p:nvPr/>
        </p:nvSpPr>
        <p:spPr>
          <a:xfrm>
            <a:off x="9676794" y="275395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8775A56C-08D5-44FA-A870-D3D457CE4758}"/>
              </a:ext>
            </a:extLst>
          </p:cNvPr>
          <p:cNvCxnSpPr>
            <a:cxnSpLocks/>
            <a:stCxn id="38" idx="7"/>
            <a:endCxn id="34" idx="2"/>
          </p:cNvCxnSpPr>
          <p:nvPr/>
        </p:nvCxnSpPr>
        <p:spPr>
          <a:xfrm flipV="1">
            <a:off x="10293925" y="2719245"/>
            <a:ext cx="1100682" cy="14059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C7AA842-E6DE-4CB5-BB85-32F9F6431A37}"/>
              </a:ext>
            </a:extLst>
          </p:cNvPr>
          <p:cNvCxnSpPr>
            <a:cxnSpLocks/>
            <a:stCxn id="38" idx="5"/>
            <a:endCxn id="31" idx="1"/>
          </p:cNvCxnSpPr>
          <p:nvPr/>
        </p:nvCxnSpPr>
        <p:spPr>
          <a:xfrm>
            <a:off x="10293925" y="3371085"/>
            <a:ext cx="367873" cy="1637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438A4B59-0A0A-4146-B636-19247B2CF817}"/>
              </a:ext>
            </a:extLst>
          </p:cNvPr>
          <p:cNvCxnSpPr>
            <a:cxnSpLocks/>
            <a:stCxn id="31" idx="7"/>
            <a:endCxn id="34" idx="3"/>
          </p:cNvCxnSpPr>
          <p:nvPr/>
        </p:nvCxnSpPr>
        <p:spPr>
          <a:xfrm flipV="1">
            <a:off x="11173046" y="2974869"/>
            <a:ext cx="327444" cy="5600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F47508B2-A2BF-44BF-AE39-DF506670091E}"/>
              </a:ext>
            </a:extLst>
          </p:cNvPr>
          <p:cNvCxnSpPr>
            <a:cxnSpLocks/>
            <a:stCxn id="55" idx="6"/>
            <a:endCxn id="37" idx="2"/>
          </p:cNvCxnSpPr>
          <p:nvPr/>
        </p:nvCxnSpPr>
        <p:spPr>
          <a:xfrm>
            <a:off x="3825955" y="2102114"/>
            <a:ext cx="924596" cy="32080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12405B4E-823B-4542-B069-BB6B38FD199B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8072507" y="4758129"/>
            <a:ext cx="222114" cy="4461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04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8E4B0-3675-47EB-90D6-E57A25E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Outline</a:t>
            </a:r>
            <a:endParaRPr 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CB979-393A-4E8B-A03D-8259BCD8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960"/>
            <a:ext cx="10515600" cy="408400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解題建議步驟</a:t>
            </a:r>
            <a:endParaRPr lang="en-US" altLang="zh-TW" sz="4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sz="4000" dirty="0">
                <a:latin typeface="Consolas" panose="020B0609020204030204" pitchFamily="49" charset="0"/>
              </a:rPr>
              <a:t>Coding </a:t>
            </a:r>
            <a:r>
              <a:rPr lang="zh-TW" altLang="en-US" sz="4000" dirty="0">
                <a:latin typeface="Consolas" panose="020B0609020204030204" pitchFamily="49" charset="0"/>
              </a:rPr>
              <a:t>的注意事項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自我修練的方法</a:t>
            </a:r>
            <a:endParaRPr lang="en-US" altLang="zh-TW" sz="4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4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搜他</a:t>
            </a: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006675" y="44775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967642" y="235029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8698156" y="32548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129067" y="574322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916864" y="62427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6182459" y="572460"/>
            <a:ext cx="3840288" cy="1576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H="1" flipV="1">
            <a:off x="5565328" y="828084"/>
            <a:ext cx="763821" cy="15222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690656" y="2711802"/>
            <a:ext cx="2113383" cy="64890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368182" y="2711802"/>
            <a:ext cx="1599460" cy="176577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368182" y="5200591"/>
            <a:ext cx="122392" cy="5426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10450032" y="526127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6584773" y="2967426"/>
            <a:ext cx="4226766" cy="22938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6597562" y="534806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6329149" y="3073309"/>
            <a:ext cx="629920" cy="227475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9555357" y="176970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6076576" y="828084"/>
            <a:ext cx="3840288" cy="9416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723960" y="33874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>
            <a:off x="3464448" y="2463621"/>
            <a:ext cx="621019" cy="92384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1018954" y="45498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4729689" y="4839084"/>
            <a:ext cx="1867873" cy="8704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1741968" y="3748971"/>
            <a:ext cx="1981992" cy="116241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1636085" y="2357738"/>
            <a:ext cx="1572739" cy="229802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6584773" y="1875585"/>
            <a:ext cx="3076467" cy="58059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9DB815FE-1A5E-49DE-A8CA-3184E67D094C}"/>
              </a:ext>
            </a:extLst>
          </p:cNvPr>
          <p:cNvSpPr/>
          <p:nvPr/>
        </p:nvSpPr>
        <p:spPr>
          <a:xfrm>
            <a:off x="10555915" y="342900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x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88D28951-BB54-4239-BBE0-DC46B7DF0C8D}"/>
              </a:ext>
            </a:extLst>
          </p:cNvPr>
          <p:cNvSpPr/>
          <p:nvPr/>
        </p:nvSpPr>
        <p:spPr>
          <a:xfrm>
            <a:off x="2533313" y="502020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n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5BC7B86-EE8E-48E7-8C26-E06CA3E27517}"/>
              </a:ext>
            </a:extLst>
          </p:cNvPr>
          <p:cNvSpPr/>
          <p:nvPr/>
        </p:nvSpPr>
        <p:spPr>
          <a:xfrm>
            <a:off x="2703050" y="2110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q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592AAE0-E696-41C4-8AAB-C31530EE391D}"/>
              </a:ext>
            </a:extLst>
          </p:cNvPr>
          <p:cNvSpPr/>
          <p:nvPr/>
        </p:nvSpPr>
        <p:spPr>
          <a:xfrm>
            <a:off x="11394607" y="235773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w</a:t>
            </a:r>
            <a:endParaRPr kumimoji="1" lang="ja-JP" altLang="en-US" sz="5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C274CFD-F359-446F-BACE-9E434D66939D}"/>
              </a:ext>
            </a:extLst>
          </p:cNvPr>
          <p:cNvSpPr/>
          <p:nvPr/>
        </p:nvSpPr>
        <p:spPr>
          <a:xfrm>
            <a:off x="7455376" y="414099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e</a:t>
            </a:r>
            <a:endParaRPr kumimoji="1" lang="ja-JP" altLang="en-US" sz="54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E4EA474C-7B46-4717-A689-828F1E4BC5AE}"/>
              </a:ext>
            </a:extLst>
          </p:cNvPr>
          <p:cNvSpPr/>
          <p:nvPr/>
        </p:nvSpPr>
        <p:spPr>
          <a:xfrm>
            <a:off x="8188738" y="509840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751C0B2-F122-421A-BD42-7F155D483CA9}"/>
              </a:ext>
            </a:extLst>
          </p:cNvPr>
          <p:cNvSpPr/>
          <p:nvPr/>
        </p:nvSpPr>
        <p:spPr>
          <a:xfrm>
            <a:off x="4750551" y="206141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y</a:t>
            </a:r>
            <a:endParaRPr kumimoji="1" lang="ja-JP" altLang="en-US" sz="54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3DE732A2-020E-48E6-80A6-2567F86DA875}"/>
              </a:ext>
            </a:extLst>
          </p:cNvPr>
          <p:cNvSpPr/>
          <p:nvPr/>
        </p:nvSpPr>
        <p:spPr>
          <a:xfrm>
            <a:off x="9676794" y="275395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8775A56C-08D5-44FA-A870-D3D457CE4758}"/>
              </a:ext>
            </a:extLst>
          </p:cNvPr>
          <p:cNvCxnSpPr>
            <a:cxnSpLocks/>
            <a:stCxn id="38" idx="7"/>
            <a:endCxn id="34" idx="2"/>
          </p:cNvCxnSpPr>
          <p:nvPr/>
        </p:nvCxnSpPr>
        <p:spPr>
          <a:xfrm flipV="1">
            <a:off x="10293925" y="2719245"/>
            <a:ext cx="1100682" cy="14059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C7AA842-E6DE-4CB5-BB85-32F9F6431A37}"/>
              </a:ext>
            </a:extLst>
          </p:cNvPr>
          <p:cNvCxnSpPr>
            <a:cxnSpLocks/>
            <a:stCxn id="38" idx="5"/>
            <a:endCxn id="31" idx="1"/>
          </p:cNvCxnSpPr>
          <p:nvPr/>
        </p:nvCxnSpPr>
        <p:spPr>
          <a:xfrm>
            <a:off x="10293925" y="3371085"/>
            <a:ext cx="367873" cy="1637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438A4B59-0A0A-4146-B636-19247B2CF817}"/>
              </a:ext>
            </a:extLst>
          </p:cNvPr>
          <p:cNvCxnSpPr>
            <a:cxnSpLocks/>
            <a:stCxn id="31" idx="7"/>
            <a:endCxn id="34" idx="3"/>
          </p:cNvCxnSpPr>
          <p:nvPr/>
        </p:nvCxnSpPr>
        <p:spPr>
          <a:xfrm flipV="1">
            <a:off x="11173046" y="2974869"/>
            <a:ext cx="327444" cy="5600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F47508B2-A2BF-44BF-AE39-DF506670091E}"/>
              </a:ext>
            </a:extLst>
          </p:cNvPr>
          <p:cNvCxnSpPr>
            <a:cxnSpLocks/>
            <a:stCxn id="55" idx="6"/>
            <a:endCxn id="37" idx="2"/>
          </p:cNvCxnSpPr>
          <p:nvPr/>
        </p:nvCxnSpPr>
        <p:spPr>
          <a:xfrm>
            <a:off x="3825955" y="2102114"/>
            <a:ext cx="924596" cy="32080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12405B4E-823B-4542-B069-BB6B38FD199B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8072507" y="4758129"/>
            <a:ext cx="222114" cy="4461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789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DF80351-9979-4B0C-AB17-A9BC386FE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通常</a:t>
            </a:r>
            <a:endParaRPr lang="ja-JP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F8BADAB-9C06-4DD0-8BF2-4C534A9D6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/>
              <a:t>沒有想像中的美好</a:t>
            </a:r>
            <a:endParaRPr lang="en-US" altLang="zh-TW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zh-TW" altLang="en-US"/>
              <a:t>可能你的起點被限制的很嚴苛</a:t>
            </a:r>
            <a:br>
              <a:rPr lang="en-US" altLang="zh-TW"/>
            </a:br>
            <a:r>
              <a:rPr lang="zh-TW" altLang="en-US"/>
              <a:t>離目標有一大段距離</a:t>
            </a:r>
            <a:endParaRPr lang="en-US" altLang="zh-TW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zh-TW" altLang="en-US"/>
              <a:t>寸步難行，要考慮很多條件</a:t>
            </a:r>
            <a:endParaRPr lang="en-US" altLang="zh-TW"/>
          </a:p>
          <a:p>
            <a:pPr marL="0" indent="0">
              <a:buNone/>
            </a:pPr>
            <a:r>
              <a:rPr lang="zh-TW" altLang="en-US"/>
              <a:t>有些點可能是陷阱，</a:t>
            </a:r>
            <a:endParaRPr lang="en-US" altLang="zh-TW"/>
          </a:p>
          <a:p>
            <a:pPr marL="0" indent="0">
              <a:buNone/>
            </a:pPr>
            <a:r>
              <a:rPr lang="zh-TW" altLang="en-US" strike="sngStrike"/>
              <a:t>不能使用轉移水晶</a:t>
            </a:r>
            <a:endParaRPr lang="en-US" altLang="zh-TW" strike="sngStrike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A9EFD57-1C71-4B8B-B1EE-8AD4AA9C7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04" y="3429000"/>
            <a:ext cx="5012268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21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深度優先搜尋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05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深度優先搜尋 </a:t>
            </a:r>
            <a:r>
              <a:rPr lang="en-US" altLang="zh-TW" dirty="0"/>
              <a:t>(Depth-First Search)</a:t>
            </a:r>
            <a:r>
              <a:rPr lang="zh-TW" altLang="en-US" dirty="0"/>
              <a:t> 簡稱 </a:t>
            </a:r>
            <a:r>
              <a:rPr lang="en-US" altLang="zh-TW" dirty="0"/>
              <a:t>DFS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EF8418-B9DC-46D0-8388-0B509BF10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71" y="2992582"/>
            <a:ext cx="3870545" cy="31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588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zh-TW" altLang="en-US" sz="4400" dirty="0"/>
              <a:t>為每拜訪一個</a:t>
            </a:r>
            <a:r>
              <a:rPr lang="zh-TW" altLang="en-US" sz="4400" b="1" dirty="0"/>
              <a:t>未曾拜訪</a:t>
            </a:r>
            <a:r>
              <a:rPr lang="zh-TW" altLang="en-US" sz="4400" dirty="0"/>
              <a:t>節點 </a:t>
            </a:r>
            <a:r>
              <a:rPr lang="en-US" altLang="zh-TW" sz="4400" dirty="0"/>
              <a:t>(</a:t>
            </a:r>
            <a:r>
              <a:rPr lang="zh-TW" altLang="en-US" sz="4400" b="1" dirty="0"/>
              <a:t>拜訪中</a:t>
            </a:r>
            <a:r>
              <a:rPr lang="en-US" altLang="zh-TW" sz="4400" dirty="0"/>
              <a:t>)</a:t>
            </a:r>
          </a:p>
          <a:p>
            <a:pPr marL="457200" lvl="1" indent="0">
              <a:buNone/>
            </a:pPr>
            <a:r>
              <a:rPr lang="zh-TW" altLang="en-US" sz="4400" dirty="0"/>
              <a:t>就往</a:t>
            </a:r>
            <a:r>
              <a:rPr lang="zh-TW" altLang="en-US" sz="4400" dirty="0">
                <a:solidFill>
                  <a:srgbClr val="CC0000"/>
                </a:solidFill>
              </a:rPr>
              <a:t>其一鄰點</a:t>
            </a:r>
            <a:r>
              <a:rPr lang="zh-TW" altLang="en-US" sz="4400" dirty="0"/>
              <a:t>拜訪過去</a:t>
            </a:r>
            <a:endParaRPr lang="en-US" altLang="zh-TW" sz="4400" dirty="0"/>
          </a:p>
          <a:p>
            <a:pPr marL="457200" lvl="1" indent="0">
              <a:buNone/>
            </a:pPr>
            <a:endParaRPr lang="en-US" altLang="zh-TW" sz="4400" dirty="0"/>
          </a:p>
          <a:p>
            <a:pPr marL="457200" lvl="1" indent="0">
              <a:buNone/>
            </a:pPr>
            <a:r>
              <a:rPr lang="zh-TW" altLang="en-US" sz="4400" dirty="0"/>
              <a:t>當</a:t>
            </a:r>
            <a:r>
              <a:rPr lang="zh-TW" altLang="en-US" sz="4400" b="1" dirty="0"/>
              <a:t>拜訪完</a:t>
            </a:r>
            <a:r>
              <a:rPr lang="zh-TW" altLang="en-US" sz="4400" dirty="0"/>
              <a:t>此節點，返回到父節點</a:t>
            </a:r>
            <a:endParaRPr lang="en-US" altLang="zh-TW" sz="4400" dirty="0"/>
          </a:p>
          <a:p>
            <a:pPr marL="457200" lvl="1" indent="0">
              <a:buNone/>
            </a:pPr>
            <a:endParaRPr lang="en-US" altLang="zh-TW" sz="4400" dirty="0"/>
          </a:p>
          <a:p>
            <a:pPr marL="457200" lvl="1" indent="0">
              <a:buNone/>
            </a:pP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*節點</a:t>
            </a:r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DFS </a:t>
            </a: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遍歷完會產生一顆樹</a:t>
            </a:r>
            <a:endParaRPr lang="en-US" altLang="zh-TW" sz="4400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sz="4400" dirty="0"/>
              <a:t>*</a:t>
            </a:r>
            <a:r>
              <a:rPr lang="zh-TW" altLang="en-US" sz="4400" dirty="0"/>
              <a:t>某節點拜訪完</a:t>
            </a:r>
            <a:r>
              <a:rPr lang="en-US" altLang="zh-TW" sz="4400" dirty="0"/>
              <a:t>:</a:t>
            </a:r>
            <a:r>
              <a:rPr lang="zh-TW" altLang="en-US" sz="4400" dirty="0"/>
              <a:t> 其子孫節點都拜訪完</a:t>
            </a:r>
            <a:endParaRPr lang="en-US" altLang="zh-TW" sz="4400" dirty="0"/>
          </a:p>
          <a:p>
            <a:pPr marL="457200" lvl="1" indent="0">
              <a:buNone/>
            </a:pP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472280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DFS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void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dfs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dep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dep := depth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dfs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dep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6600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F5412E-B7FE-422D-86D5-E35482A23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68" y="3139231"/>
            <a:ext cx="4855532" cy="24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30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DFS</a:t>
            </a:r>
            <a:r>
              <a:rPr lang="zh-TW" altLang="en-US" dirty="0"/>
              <a:t> 實作 </a:t>
            </a:r>
            <a:r>
              <a:rPr lang="en-US" altLang="zh-TW" dirty="0"/>
              <a:t>(</a:t>
            </a:r>
            <a:r>
              <a:rPr lang="zh-TW" altLang="en-US" dirty="0"/>
              <a:t>非遞迴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stack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</a:rPr>
              <a:t>//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</a:rPr>
              <a:t>此處少記錄一個 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</a:rPr>
              <a:t>dep</a:t>
            </a: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root 代表走訪此圖的起點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zh-TW" altLang="en-US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529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給定一個連通圖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006675" y="44775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967642" y="235029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8698156" y="32548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129067" y="574322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916864" y="62427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6182459" y="572460"/>
            <a:ext cx="3840288" cy="1576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H="1" flipV="1">
            <a:off x="5565328" y="828084"/>
            <a:ext cx="763821" cy="15222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690656" y="2711802"/>
            <a:ext cx="2113383" cy="64890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368182" y="2711802"/>
            <a:ext cx="1599460" cy="176577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368182" y="5200591"/>
            <a:ext cx="122392" cy="5426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10450032" y="526127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6584773" y="2967426"/>
            <a:ext cx="4226766" cy="22938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6597562" y="534806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6329149" y="3073309"/>
            <a:ext cx="629920" cy="227475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9555357" y="176970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6076576" y="828084"/>
            <a:ext cx="3840288" cy="9416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723960" y="33874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>
            <a:off x="3464448" y="2463621"/>
            <a:ext cx="621019" cy="92384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1018954" y="45498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4729689" y="4839084"/>
            <a:ext cx="1867873" cy="8704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1741968" y="3748971"/>
            <a:ext cx="1981992" cy="116241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1636085" y="2357738"/>
            <a:ext cx="1572739" cy="229802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6584773" y="1875585"/>
            <a:ext cx="3076467" cy="58059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159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整理一下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2074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F98C74BA-90DC-4EFA-B827-C17DA0783B1D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1C53F9C9-7C5B-488F-93E9-CDF39A1916DC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24722179-E031-437F-A9C4-CF7C43360E7F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12699C13-314B-44C6-ACDF-64143F5C780F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916B87B8-5ACF-419B-9617-2D265C180D21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CBA0C413-5949-4149-9C9C-E85944D0CB46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1ABBC1E5-E47D-4E32-8480-C7686E42707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2F9716ED-4A0C-4D5E-BF7E-C6591A7954AE}"/>
              </a:ext>
            </a:extLst>
          </p:cNvPr>
          <p:cNvCxnSpPr>
            <a:cxnSpLocks/>
            <a:stCxn id="84" idx="7"/>
            <a:endCxn id="88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D2C28BB5-B512-4225-9BFB-0B5B1BC4461E}"/>
              </a:ext>
            </a:extLst>
          </p:cNvPr>
          <p:cNvCxnSpPr>
            <a:cxnSpLocks/>
            <a:stCxn id="88" idx="6"/>
            <a:endCxn id="90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4053739A-5733-4E44-A9CA-15B254EB9682}"/>
              </a:ext>
            </a:extLst>
          </p:cNvPr>
          <p:cNvCxnSpPr>
            <a:cxnSpLocks/>
            <a:stCxn id="86" idx="0"/>
            <a:endCxn id="88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90EB8DC1-56DC-45C9-A13F-D933465AF6C2}"/>
              </a:ext>
            </a:extLst>
          </p:cNvPr>
          <p:cNvCxnSpPr>
            <a:cxnSpLocks/>
            <a:stCxn id="86" idx="6"/>
            <a:endCxn id="87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3E61C0D3-6565-44DD-9E56-3AB3DD9114C9}"/>
              </a:ext>
            </a:extLst>
          </p:cNvPr>
          <p:cNvCxnSpPr>
            <a:cxnSpLocks/>
            <a:stCxn id="85" idx="0"/>
            <a:endCxn id="86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CB6C43A1-2953-4B19-BB9F-51B78200B392}"/>
              </a:ext>
            </a:extLst>
          </p:cNvPr>
          <p:cNvCxnSpPr>
            <a:cxnSpLocks/>
            <a:stCxn id="85" idx="4"/>
            <a:endCxn id="89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橢圓 96">
            <a:extLst>
              <a:ext uri="{FF2B5EF4-FFF2-40B4-BE49-F238E27FC236}">
                <a16:creationId xmlns:a16="http://schemas.microsoft.com/office/drawing/2014/main" id="{8FFC1FF9-30E6-4096-83AA-F7E048C594D1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AA968AF9-A764-4347-B695-C619CA9B8F27}"/>
              </a:ext>
            </a:extLst>
          </p:cNvPr>
          <p:cNvCxnSpPr>
            <a:cxnSpLocks/>
            <a:stCxn id="86" idx="5"/>
            <a:endCxn id="97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橢圓 98">
            <a:extLst>
              <a:ext uri="{FF2B5EF4-FFF2-40B4-BE49-F238E27FC236}">
                <a16:creationId xmlns:a16="http://schemas.microsoft.com/office/drawing/2014/main" id="{17D28707-02F4-4F39-9F2A-E08E04CB8D2B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C622B07C-5F7E-438E-835B-95C5BF2F93AE}"/>
              </a:ext>
            </a:extLst>
          </p:cNvPr>
          <p:cNvCxnSpPr>
            <a:cxnSpLocks/>
            <a:stCxn id="86" idx="4"/>
            <a:endCxn id="99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橢圓 100">
            <a:extLst>
              <a:ext uri="{FF2B5EF4-FFF2-40B4-BE49-F238E27FC236}">
                <a16:creationId xmlns:a16="http://schemas.microsoft.com/office/drawing/2014/main" id="{6E0BE3B7-8CAB-4932-A3F1-296177DACDDF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44D8F489-3A20-4C5A-9E90-0AA482A7D110}"/>
              </a:ext>
            </a:extLst>
          </p:cNvPr>
          <p:cNvCxnSpPr>
            <a:cxnSpLocks/>
            <a:stCxn id="88" idx="5"/>
            <a:endCxn id="101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橢圓 102">
            <a:extLst>
              <a:ext uri="{FF2B5EF4-FFF2-40B4-BE49-F238E27FC236}">
                <a16:creationId xmlns:a16="http://schemas.microsoft.com/office/drawing/2014/main" id="{A37FF6C7-B4FE-4F23-BAE5-2809DEBEE576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22F34015-F881-48DB-8665-7D7EEEDB257F}"/>
              </a:ext>
            </a:extLst>
          </p:cNvPr>
          <p:cNvCxnSpPr>
            <a:cxnSpLocks/>
            <a:stCxn id="84" idx="4"/>
            <a:endCxn id="103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橢圓 104">
            <a:extLst>
              <a:ext uri="{FF2B5EF4-FFF2-40B4-BE49-F238E27FC236}">
                <a16:creationId xmlns:a16="http://schemas.microsoft.com/office/drawing/2014/main" id="{95EA7332-6999-4063-A53A-589D2A76EE81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31C7F3D4-9EE8-48BC-9C71-B7514E4F974F}"/>
              </a:ext>
            </a:extLst>
          </p:cNvPr>
          <p:cNvCxnSpPr>
            <a:cxnSpLocks/>
            <a:stCxn id="99" idx="2"/>
            <a:endCxn id="85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A017E567-4324-4367-AC8E-D71CD37CAA2C}"/>
              </a:ext>
            </a:extLst>
          </p:cNvPr>
          <p:cNvCxnSpPr>
            <a:cxnSpLocks/>
            <a:stCxn id="103" idx="2"/>
            <a:endCxn id="105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7515F605-7A9F-4F09-91EC-6B9D58D51678}"/>
              </a:ext>
            </a:extLst>
          </p:cNvPr>
          <p:cNvCxnSpPr>
            <a:cxnSpLocks/>
            <a:stCxn id="84" idx="3"/>
            <a:endCxn id="105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96A75D1A-7736-48E0-B3DF-AB070EAE1A13}"/>
              </a:ext>
            </a:extLst>
          </p:cNvPr>
          <p:cNvCxnSpPr>
            <a:cxnSpLocks/>
            <a:stCxn id="101" idx="1"/>
            <a:endCxn id="86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93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DC410-6E77-4A88-B9DB-6196024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Consolas" panose="020B0609020204030204" pitchFamily="49" charset="0"/>
              </a:rPr>
              <a:t>測資範圍</a:t>
            </a:r>
            <a:endParaRPr lang="en-US" altLang="zh-TW" sz="4800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EE863-510F-498B-9832-40B7E31C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9359"/>
            <a:ext cx="10515600" cy="3677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400" dirty="0">
                <a:latin typeface="Consolas" panose="020B0609020204030204" pitchFamily="49" charset="0"/>
              </a:rPr>
              <a:t>陣列開大</a:t>
            </a:r>
            <a:r>
              <a:rPr lang="zh-TW" altLang="en-US" sz="4400" b="1" dirty="0">
                <a:latin typeface="Consolas" panose="020B0609020204030204" pitchFamily="49" charset="0"/>
              </a:rPr>
              <a:t>一點點</a:t>
            </a:r>
            <a:endParaRPr lang="en-US" altLang="zh-TW" sz="4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32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假設測資大小為 </a:t>
            </a:r>
            <a:r>
              <a:rPr lang="en-US" altLang="zh-TW" sz="3200" dirty="0">
                <a:latin typeface="Consolas" panose="020B0609020204030204" pitchFamily="49" charset="0"/>
              </a:rPr>
              <a:t>1 ~ 2*10</a:t>
            </a:r>
            <a:r>
              <a:rPr lang="en-US" altLang="zh-TW" sz="3200" baseline="30000" dirty="0">
                <a:latin typeface="Consolas" panose="020B0609020204030204" pitchFamily="49" charset="0"/>
              </a:rPr>
              <a:t>5</a:t>
            </a:r>
            <a:endParaRPr lang="en-US" altLang="zh-TW" sz="3200" b="1" baseline="30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32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b="1" dirty="0">
                <a:latin typeface="Consolas" panose="020B0609020204030204" pitchFamily="49" charset="0"/>
              </a:rPr>
              <a:t>int const </a:t>
            </a:r>
            <a:r>
              <a:rPr lang="en-US" altLang="zh-TW" sz="3200" b="1" dirty="0" err="1">
                <a:latin typeface="Consolas" panose="020B0609020204030204" pitchFamily="49" charset="0"/>
              </a:rPr>
              <a:t>maxn</a:t>
            </a:r>
            <a:r>
              <a:rPr lang="en-US" altLang="zh-TW" sz="3200" b="1" dirty="0">
                <a:latin typeface="Consolas" panose="020B0609020204030204" pitchFamily="49" charset="0"/>
              </a:rPr>
              <a:t> = 2e5 + 10;</a:t>
            </a:r>
          </a:p>
          <a:p>
            <a:pPr marL="0" indent="0">
              <a:buNone/>
            </a:pPr>
            <a:r>
              <a:rPr lang="en-US" altLang="zh-TW" sz="3200" b="1" dirty="0">
                <a:latin typeface="Consolas" panose="020B0609020204030204" pitchFamily="49" charset="0"/>
              </a:rPr>
              <a:t>int a[</a:t>
            </a:r>
            <a:r>
              <a:rPr lang="en-US" altLang="zh-TW" sz="3200" b="1" dirty="0" err="1">
                <a:latin typeface="Consolas" panose="020B0609020204030204" pitchFamily="49" charset="0"/>
              </a:rPr>
              <a:t>maxn</a:t>
            </a:r>
            <a:r>
              <a:rPr lang="en-US" altLang="zh-TW" sz="3200" b="1" dirty="0"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80859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第一個拜訪的為</a:t>
            </a:r>
            <a:r>
              <a:rPr lang="zh-TW" altLang="en-US" b="1" dirty="0"/>
              <a:t>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4472C4"/>
                </a:solidFill>
              </a:rPr>
              <a:t>藍色</a:t>
            </a:r>
            <a:r>
              <a:rPr lang="zh-TW" altLang="en-US" dirty="0"/>
              <a:t>為</a:t>
            </a:r>
            <a:r>
              <a:rPr lang="zh-TW" altLang="en-US" b="1" dirty="0"/>
              <a:t>未曾拜訪</a:t>
            </a:r>
            <a:endParaRPr lang="en-US" altLang="zh-TW" b="1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995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DFB70B"/>
                </a:solidFill>
              </a:rPr>
              <a:t>黃色</a:t>
            </a:r>
            <a:r>
              <a:rPr lang="zh-TW" altLang="en-US" dirty="0"/>
              <a:t>為</a:t>
            </a:r>
            <a:r>
              <a:rPr lang="zh-TW" altLang="en-US" b="1" dirty="0"/>
              <a:t>拜訪中</a:t>
            </a:r>
            <a:endParaRPr lang="en-US" altLang="zh-TW" b="1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9742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3845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313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9CFE27-923F-4868-AAA8-00FC4ACDC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727" y="-59491"/>
            <a:ext cx="3052073" cy="3052073"/>
          </a:xfrm>
        </p:spPr>
      </p:pic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7300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8D5186"/>
                </a:solidFill>
              </a:rPr>
              <a:t>紫色</a:t>
            </a:r>
            <a:r>
              <a:rPr lang="zh-TW" altLang="en-US" dirty="0"/>
              <a:t>為</a:t>
            </a:r>
            <a:r>
              <a:rPr lang="zh-TW" altLang="en-US" b="1" dirty="0"/>
              <a:t>拜訪完</a:t>
            </a:r>
            <a:endParaRPr lang="en-US" altLang="zh-TW" b="1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775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65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934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695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77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err="1"/>
              <a:t>cin</a:t>
            </a:r>
            <a:r>
              <a:rPr lang="en-US" altLang="zh-TW" sz="4800" dirty="0"/>
              <a:t> /</a:t>
            </a:r>
            <a:r>
              <a:rPr lang="zh-TW" altLang="en-US" sz="4800" dirty="0"/>
              <a:t> </a:t>
            </a:r>
            <a:r>
              <a:rPr lang="en-US" altLang="zh-TW" sz="4800" dirty="0" err="1"/>
              <a:t>cout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Consolas" panose="020B0609020204030204" pitchFamily="49" charset="0"/>
              </a:rPr>
              <a:t>有很好的型態支援度</a:t>
            </a:r>
            <a:endParaRPr lang="en-US" altLang="zh-TW" sz="2400" dirty="0">
              <a:latin typeface="Consolas" panose="020B0609020204030204" pitchFamily="49" charset="0"/>
            </a:endParaRPr>
          </a:p>
          <a:p>
            <a:r>
              <a:rPr lang="zh-TW" altLang="en-US" sz="2400" dirty="0">
                <a:latin typeface="Consolas" panose="020B0609020204030204" pitchFamily="49" charset="0"/>
              </a:rPr>
              <a:t>速度比 </a:t>
            </a:r>
            <a:r>
              <a:rPr lang="en-US" altLang="zh-TW" sz="2400" dirty="0" err="1">
                <a:latin typeface="Consolas" panose="020B0609020204030204" pitchFamily="49" charset="0"/>
              </a:rPr>
              <a:t>scanf</a:t>
            </a:r>
            <a:r>
              <a:rPr lang="zh-TW" altLang="en-US" sz="2400" dirty="0">
                <a:latin typeface="Consolas" panose="020B0609020204030204" pitchFamily="49" charset="0"/>
              </a:rPr>
              <a:t> 和 </a:t>
            </a:r>
            <a:r>
              <a:rPr lang="en-US" altLang="zh-TW" sz="2400" dirty="0" err="1">
                <a:latin typeface="Consolas" panose="020B0609020204030204" pitchFamily="49" charset="0"/>
              </a:rPr>
              <a:t>printf</a:t>
            </a:r>
            <a:r>
              <a:rPr lang="zh-TW" altLang="en-US" sz="2400" dirty="0">
                <a:latin typeface="Consolas" panose="020B0609020204030204" pitchFamily="49" charset="0"/>
              </a:rPr>
              <a:t> 慢？</a:t>
            </a:r>
            <a:endParaRPr lang="en-US" altLang="zh-TW" sz="2400" dirty="0">
              <a:latin typeface="Consolas" panose="020B0609020204030204" pitchFamily="49" charset="0"/>
            </a:endParaRPr>
          </a:p>
          <a:p>
            <a:pPr lvl="1"/>
            <a:r>
              <a:rPr lang="zh-TW" altLang="en-US" sz="2000" dirty="0">
                <a:latin typeface="Consolas" panose="020B0609020204030204" pitchFamily="49" charset="0"/>
              </a:rPr>
              <a:t>原因是出在要配合 </a:t>
            </a:r>
            <a:r>
              <a:rPr lang="en-US" altLang="zh-TW" sz="2000" dirty="0" err="1">
                <a:latin typeface="Consolas" panose="020B0609020204030204" pitchFamily="49" charset="0"/>
              </a:rPr>
              <a:t>scanf</a:t>
            </a:r>
            <a:r>
              <a:rPr lang="zh-TW" altLang="en-US" sz="2000" dirty="0">
                <a:latin typeface="Consolas" panose="020B0609020204030204" pitchFamily="49" charset="0"/>
              </a:rPr>
              <a:t> 和 </a:t>
            </a:r>
            <a:r>
              <a:rPr lang="en-US" altLang="zh-TW" sz="2000" dirty="0" err="1">
                <a:latin typeface="Consolas" panose="020B0609020204030204" pitchFamily="49" charset="0"/>
              </a:rPr>
              <a:t>printf</a:t>
            </a:r>
            <a:r>
              <a:rPr lang="zh-TW" altLang="en-US" sz="2000" dirty="0">
                <a:latin typeface="Consolas" panose="020B0609020204030204" pitchFamily="49" charset="0"/>
              </a:rPr>
              <a:t> ，如果我們把它取消來看看會發生什麼事情。</a:t>
            </a:r>
            <a:endParaRPr lang="en-US" altLang="zh-TW" sz="2000" dirty="0">
              <a:latin typeface="Consolas" panose="020B0609020204030204" pitchFamily="49" charset="0"/>
            </a:endParaRPr>
          </a:p>
          <a:p>
            <a:pPr lvl="1"/>
            <a:r>
              <a:rPr lang="en-US" altLang="zh-TW" sz="2000" dirty="0" err="1">
                <a:latin typeface="Consolas" panose="020B0609020204030204" pitchFamily="49" charset="0"/>
              </a:rPr>
              <a:t>ios</a:t>
            </a:r>
            <a:r>
              <a:rPr lang="en-US" altLang="zh-TW" sz="2000" dirty="0">
                <a:latin typeface="Consolas" panose="020B0609020204030204" pitchFamily="49" charset="0"/>
              </a:rPr>
              <a:t>::</a:t>
            </a:r>
            <a:r>
              <a:rPr lang="en-US" altLang="zh-TW" sz="2000" dirty="0" err="1">
                <a:latin typeface="Consolas" panose="020B0609020204030204" pitchFamily="49" charset="0"/>
              </a:rPr>
              <a:t>sync_with_stdio</a:t>
            </a:r>
            <a:r>
              <a:rPr lang="en-US" altLang="zh-TW" sz="2000" dirty="0">
                <a:latin typeface="Consolas" panose="020B0609020204030204" pitchFamily="49" charset="0"/>
              </a:rPr>
              <a:t>(0)</a:t>
            </a:r>
          </a:p>
          <a:p>
            <a:pPr lvl="1"/>
            <a:r>
              <a:rPr lang="en-US" altLang="zh-TW" sz="2000" dirty="0" err="1">
                <a:latin typeface="Consolas" panose="020B0609020204030204" pitchFamily="49" charset="0"/>
              </a:rPr>
              <a:t>cin.tie</a:t>
            </a:r>
            <a:r>
              <a:rPr lang="en-US" altLang="zh-TW" sz="2000" dirty="0">
                <a:latin typeface="Consolas" panose="020B0609020204030204" pitchFamily="49" charset="0"/>
              </a:rPr>
              <a:t>(0)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4DB186-AEC7-458F-BFB6-B42E40B6C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7"/>
          <a:stretch/>
        </p:blipFill>
        <p:spPr>
          <a:xfrm>
            <a:off x="1534160" y="4001294"/>
            <a:ext cx="9123680" cy="125285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9A15DC-D400-4C23-B11E-07A703772727}"/>
              </a:ext>
            </a:extLst>
          </p:cNvPr>
          <p:cNvSpPr/>
          <p:nvPr/>
        </p:nvSpPr>
        <p:spPr>
          <a:xfrm>
            <a:off x="1127760" y="4602166"/>
            <a:ext cx="9316720" cy="106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6350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7479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185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038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6071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1451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7036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9947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9023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5959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022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3821</Words>
  <Application>Microsoft Office PowerPoint</Application>
  <PresentationFormat>寬螢幕</PresentationFormat>
  <Paragraphs>1312</Paragraphs>
  <Slides>151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151</vt:i4>
      </vt:variant>
    </vt:vector>
  </HeadingPairs>
  <TitlesOfParts>
    <vt:vector size="158" baseType="lpstr">
      <vt:lpstr>Arial</vt:lpstr>
      <vt:lpstr>Consolas</vt:lpstr>
      <vt:lpstr>微軟正黑體</vt:lpstr>
      <vt:lpstr>Monaco</vt:lpstr>
      <vt:lpstr>微軟正黑體</vt:lpstr>
      <vt:lpstr>Calibri</vt:lpstr>
      <vt:lpstr>Office 佈景主題</vt:lpstr>
      <vt:lpstr> Advanced  Competitive Programming</vt:lpstr>
      <vt:lpstr>Outline</vt:lpstr>
      <vt:lpstr>賽後檢討</vt:lpstr>
      <vt:lpstr>Outline</vt:lpstr>
      <vt:lpstr>Outline</vt:lpstr>
      <vt:lpstr>演算法競賽跟數學競賽很像</vt:lpstr>
      <vt:lpstr>Outline</vt:lpstr>
      <vt:lpstr>測資範圍</vt:lpstr>
      <vt:lpstr>cin / cout</vt:lpstr>
      <vt:lpstr>getline</vt:lpstr>
      <vt:lpstr>Outline</vt:lpstr>
      <vt:lpstr>讀書</vt:lpstr>
      <vt:lpstr>看題解</vt:lpstr>
      <vt:lpstr>看題解</vt:lpstr>
      <vt:lpstr>討論</vt:lpstr>
      <vt:lpstr>Questions?</vt:lpstr>
      <vt:lpstr>Data Structures</vt:lpstr>
      <vt:lpstr>Outline</vt:lpstr>
      <vt:lpstr>Graph</vt:lpstr>
      <vt:lpstr>Graph</vt:lpstr>
      <vt:lpstr>Graph</vt:lpstr>
      <vt:lpstr>該怎麼表示一張圖呢</vt:lpstr>
      <vt:lpstr>Graph 鄰接矩陣</vt:lpstr>
      <vt:lpstr>Graph 鄰接表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Disjoint sets</vt:lpstr>
      <vt:lpstr>Disjoint sets 操作</vt:lpstr>
      <vt:lpstr>Disjoint sets 實作方式</vt:lpstr>
      <vt:lpstr>Disjoint sets Initialization</vt:lpstr>
      <vt:lpstr>Disjoint sets Find</vt:lpstr>
      <vt:lpstr>Disjoint sets Find</vt:lpstr>
      <vt:lpstr>Disjoint sets Find</vt:lpstr>
      <vt:lpstr>Disjoint sets Union</vt:lpstr>
      <vt:lpstr>Disjoint sets Union</vt:lpstr>
      <vt:lpstr>Questions?</vt:lpstr>
      <vt:lpstr>map, set and priority_queue</vt:lpstr>
      <vt:lpstr>map, set and priority_queue 共同特色</vt:lpstr>
      <vt:lpstr>map</vt:lpstr>
      <vt:lpstr>map</vt:lpstr>
      <vt:lpstr>map</vt:lpstr>
      <vt:lpstr>map 好用的代價</vt:lpstr>
      <vt:lpstr>map 遍歷</vt:lpstr>
      <vt:lpstr>常見的 map member function</vt:lpstr>
      <vt:lpstr>題目賞析 － CodeForces 1133D</vt:lpstr>
      <vt:lpstr>題目賞析 － CodeForces 1133D</vt:lpstr>
      <vt:lpstr>題目賞析 － CodeForces 1133D</vt:lpstr>
      <vt:lpstr>題目賞析 － CodeForces 1133D</vt:lpstr>
      <vt:lpstr>題目賞析 － CodeForces 1133D</vt:lpstr>
      <vt:lpstr>題目賞析 － CodeForces 1133D</vt:lpstr>
      <vt:lpstr>set</vt:lpstr>
      <vt:lpstr>set 遍歷</vt:lpstr>
      <vt:lpstr>set 特性</vt:lpstr>
      <vt:lpstr>常見的 set member function</vt:lpstr>
      <vt:lpstr>set 刪除</vt:lpstr>
      <vt:lpstr>priority_queue</vt:lpstr>
      <vt:lpstr>priority_queue</vt:lpstr>
      <vt:lpstr>常見的 priority_queue member function</vt:lpstr>
      <vt:lpstr>練習題</vt:lpstr>
      <vt:lpstr>參考解答</vt:lpstr>
      <vt:lpstr>Questions?</vt:lpstr>
      <vt:lpstr>Outline</vt:lpstr>
      <vt:lpstr>前提</vt:lpstr>
      <vt:lpstr>目的</vt:lpstr>
      <vt:lpstr>通常</vt:lpstr>
      <vt:lpstr>深度優先搜尋</vt:lpstr>
      <vt:lpstr>DFS</vt:lpstr>
      <vt:lpstr>DFS 的點遍歷順序</vt:lpstr>
      <vt:lpstr>DFS 實作</vt:lpstr>
      <vt:lpstr>DFS 實作 (非遞迴)</vt:lpstr>
      <vt:lpstr>給定一個連通圖</vt:lpstr>
      <vt:lpstr>整理一下</vt:lpstr>
      <vt:lpstr>DFS 的點遍歷順序</vt:lpstr>
      <vt:lpstr>第一個拜訪的為根</vt:lpstr>
      <vt:lpstr>拜訪鄰點</vt:lpstr>
      <vt:lpstr>拜訪鄰點</vt:lpstr>
      <vt:lpstr>拜訪鄰點</vt:lpstr>
      <vt:lpstr>拜訪完</vt:lpstr>
      <vt:lpstr>拜訪完</vt:lpstr>
      <vt:lpstr>拜訪完</vt:lpstr>
      <vt:lpstr>拜訪鄰點</vt:lpstr>
      <vt:lpstr>拜訪鄰點</vt:lpstr>
      <vt:lpstr>拜訪鄰點</vt:lpstr>
      <vt:lpstr>拜訪完</vt:lpstr>
      <vt:lpstr>拜訪鄰點</vt:lpstr>
      <vt:lpstr>拜訪完</vt:lpstr>
      <vt:lpstr>拜訪完</vt:lpstr>
      <vt:lpstr>拜訪鄰點</vt:lpstr>
      <vt:lpstr>拜訪完</vt:lpstr>
      <vt:lpstr>拜訪鄰點</vt:lpstr>
      <vt:lpstr>拜訪完</vt:lpstr>
      <vt:lpstr>拜訪鄰點</vt:lpstr>
      <vt:lpstr>拜訪完</vt:lpstr>
      <vt:lpstr>拜訪完</vt:lpstr>
      <vt:lpstr>拜訪鄰點</vt:lpstr>
      <vt:lpstr>拜訪完</vt:lpstr>
      <vt:lpstr>根拜訪完</vt:lpstr>
      <vt:lpstr>此樹稱為 DFS 樹</vt:lpstr>
      <vt:lpstr>此樹稱為 DFS 樹</vt:lpstr>
      <vt:lpstr>Uva 572 Oil Deposits </vt:lpstr>
      <vt:lpstr>Uva 572 Oil Deposits </vt:lpstr>
      <vt:lpstr>Uva 572 Oil Deposits </vt:lpstr>
      <vt:lpstr>Uva 572 Oil Deposits </vt:lpstr>
      <vt:lpstr>Uva 572 Oil Deposits </vt:lpstr>
      <vt:lpstr>Uva 572 Oil Deposits </vt:lpstr>
      <vt:lpstr>Uva 572 Oil Deposits </vt:lpstr>
      <vt:lpstr>廣度優先搜尋</vt:lpstr>
      <vt:lpstr>BFS</vt:lpstr>
      <vt:lpstr>BFS 的點遍歷順序</vt:lpstr>
      <vt:lpstr>BFS 程式碼</vt:lpstr>
      <vt:lpstr>BFS 的點遍歷順序</vt:lpstr>
      <vt:lpstr>BFS 的點遍歷順序</vt:lpstr>
      <vt:lpstr>第一個拜訪的為根</vt:lpstr>
      <vt:lpstr>拜訪所有鄰點</vt:lpstr>
      <vt:lpstr>拜訪所有鄰點</vt:lpstr>
      <vt:lpstr>拜訪所有鄰點</vt:lpstr>
      <vt:lpstr>拜訪所有鄰點</vt:lpstr>
      <vt:lpstr>根拜訪完</vt:lpstr>
      <vt:lpstr>拜訪所有鄰點</vt:lpstr>
      <vt:lpstr>拜訪所有鄰點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BFS 樹</vt:lpstr>
      <vt:lpstr>BFS 樹</vt:lpstr>
      <vt:lpstr>Uva 11624 Fire!</vt:lpstr>
      <vt:lpstr>Uva 11624 Fire!</vt:lpstr>
      <vt:lpstr>Uva 11624 Fire!</vt:lpstr>
      <vt:lpstr>Uva 11624 Fire!</vt:lpstr>
      <vt:lpstr>BFS 與 DFS 很相似</vt:lpstr>
      <vt:lpstr>比較一下</vt:lpstr>
      <vt:lpstr>DFS 程式碼</vt:lpstr>
      <vt:lpstr>BFS 程式碼</vt:lpstr>
      <vt:lpstr>複雜度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YS</dc:creator>
  <cp:lastModifiedBy>奕儒 宋</cp:lastModifiedBy>
  <cp:revision>119</cp:revision>
  <dcterms:created xsi:type="dcterms:W3CDTF">2019-02-19T13:11:27Z</dcterms:created>
  <dcterms:modified xsi:type="dcterms:W3CDTF">2019-03-13T17:06:43Z</dcterms:modified>
</cp:coreProperties>
</file>